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497" r:id="rId3"/>
    <p:sldId id="501" r:id="rId4"/>
    <p:sldId id="500" r:id="rId5"/>
    <p:sldId id="498" r:id="rId6"/>
    <p:sldId id="504" r:id="rId7"/>
    <p:sldId id="499" r:id="rId8"/>
    <p:sldId id="480" r:id="rId9"/>
    <p:sldId id="481" r:id="rId10"/>
    <p:sldId id="482" r:id="rId11"/>
    <p:sldId id="483" r:id="rId12"/>
    <p:sldId id="484" r:id="rId13"/>
    <p:sldId id="503" r:id="rId14"/>
    <p:sldId id="502" r:id="rId15"/>
    <p:sldId id="516" r:id="rId16"/>
    <p:sldId id="485" r:id="rId17"/>
    <p:sldId id="486" r:id="rId18"/>
    <p:sldId id="487" r:id="rId19"/>
    <p:sldId id="488" r:id="rId20"/>
    <p:sldId id="519" r:id="rId21"/>
    <p:sldId id="520" r:id="rId22"/>
    <p:sldId id="489" r:id="rId23"/>
    <p:sldId id="490" r:id="rId24"/>
    <p:sldId id="491" r:id="rId25"/>
    <p:sldId id="492" r:id="rId26"/>
    <p:sldId id="493" r:id="rId27"/>
    <p:sldId id="494" r:id="rId28"/>
    <p:sldId id="495" r:id="rId29"/>
    <p:sldId id="512" r:id="rId30"/>
    <p:sldId id="509" r:id="rId31"/>
    <p:sldId id="510" r:id="rId32"/>
    <p:sldId id="511" r:id="rId33"/>
    <p:sldId id="521" r:id="rId34"/>
    <p:sldId id="513" r:id="rId35"/>
    <p:sldId id="515" r:id="rId36"/>
    <p:sldId id="514" r:id="rId37"/>
    <p:sldId id="496" r:id="rId38"/>
    <p:sldId id="517" r:id="rId39"/>
    <p:sldId id="518" r:id="rId40"/>
    <p:sldId id="506" r:id="rId41"/>
    <p:sldId id="508" r:id="rId42"/>
    <p:sldId id="507" r:id="rId43"/>
    <p:sldId id="522" r:id="rId4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5E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79" autoAdjust="0"/>
    <p:restoredTop sz="99847" autoAdjust="0"/>
  </p:normalViewPr>
  <p:slideViewPr>
    <p:cSldViewPr>
      <p:cViewPr>
        <p:scale>
          <a:sx n="112" d="100"/>
          <a:sy n="112" d="100"/>
        </p:scale>
        <p:origin x="-408"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FF9C78-80BB-4BB4-87AD-17B487BCE63E}" type="datetimeFigureOut">
              <a:rPr lang="en-US" smtClean="0"/>
              <a:pPr/>
              <a:t>4/17/13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FF9C78-80BB-4BB4-87AD-17B487BCE63E}" type="datetimeFigureOut">
              <a:rPr lang="en-US" smtClean="0"/>
              <a:pPr/>
              <a:t>4/17/13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FF9C78-80BB-4BB4-87AD-17B487BCE63E}" type="datetimeFigureOut">
              <a:rPr lang="en-US" smtClean="0"/>
              <a:pPr/>
              <a:t>4/17/13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FF9C78-80BB-4BB4-87AD-17B487BCE63E}" type="datetimeFigureOut">
              <a:rPr lang="en-US" smtClean="0"/>
              <a:pPr/>
              <a:t>4/17/13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FF9C78-80BB-4BB4-87AD-17B487BCE63E}" type="datetimeFigureOut">
              <a:rPr lang="en-US" smtClean="0"/>
              <a:pPr/>
              <a:t>4/17/13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FF9C78-80BB-4BB4-87AD-17B487BCE63E}" type="datetimeFigureOut">
              <a:rPr lang="en-US" smtClean="0"/>
              <a:pPr/>
              <a:t>4/17/13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FF9C78-80BB-4BB4-87AD-17B487BCE63E}" type="datetimeFigureOut">
              <a:rPr lang="en-US" smtClean="0"/>
              <a:pPr/>
              <a:t>4/17/13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FF9C78-80BB-4BB4-87AD-17B487BCE63E}" type="datetimeFigureOut">
              <a:rPr lang="en-US" smtClean="0"/>
              <a:pPr/>
              <a:t>4/17/13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FF9C78-80BB-4BB4-87AD-17B487BCE63E}" type="datetimeFigureOut">
              <a:rPr lang="en-US" smtClean="0"/>
              <a:pPr/>
              <a:t>4/17/13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FF9C78-80BB-4BB4-87AD-17B487BCE63E}" type="datetimeFigureOut">
              <a:rPr lang="en-US" smtClean="0"/>
              <a:pPr/>
              <a:t>4/17/13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FF9C78-80BB-4BB4-87AD-17B487BCE63E}" type="datetimeFigureOut">
              <a:rPr lang="en-US" smtClean="0"/>
              <a:pPr/>
              <a:t>4/17/13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F9C78-80BB-4BB4-87AD-17B487BCE63E}" type="datetimeFigureOut">
              <a:rPr lang="en-US" smtClean="0"/>
              <a:pPr/>
              <a:t>4/17/13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76AB8A-6BB5-475A-9C1D-1B490273222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literateprograms.org/Dijkstra's_algorithm_(C_Plus_Plus)?oldid=17819"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 Id="rId3" Type="http://schemas.openxmlformats.org/officeDocument/2006/relationships/image" Target="../media/image29.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sdn.microsoft.com/en-us/library/aa712854(v=vs.71).aspx"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sz="5300" dirty="0" smtClean="0">
                <a:latin typeface="Bauhaus 93" pitchFamily="82" charset="0"/>
              </a:rPr>
              <a:t>C++ is Fun – Part Seven</a:t>
            </a:r>
            <a:r>
              <a:rPr lang="en-US" dirty="0" smtClean="0"/>
              <a:t/>
            </a:r>
            <a:br>
              <a:rPr lang="en-US" dirty="0" smtClean="0"/>
            </a:br>
            <a:r>
              <a:rPr lang="en-US" dirty="0" smtClean="0"/>
              <a:t>at Turbine/Warner Bros.!</a:t>
            </a:r>
            <a:endParaRPr lang="en-US" dirty="0"/>
          </a:p>
        </p:txBody>
      </p:sp>
      <p:sp>
        <p:nvSpPr>
          <p:cNvPr id="3" name="Subtitle 2"/>
          <p:cNvSpPr>
            <a:spLocks noGrp="1"/>
          </p:cNvSpPr>
          <p:nvPr>
            <p:ph type="subTitle" idx="1"/>
          </p:nvPr>
        </p:nvSpPr>
        <p:spPr>
          <a:xfrm>
            <a:off x="1371600" y="4495800"/>
            <a:ext cx="6400800" cy="1143000"/>
          </a:xfrm>
        </p:spPr>
        <p:txBody>
          <a:bodyPr/>
          <a:lstStyle/>
          <a:p>
            <a:r>
              <a:rPr lang="en-US" dirty="0" smtClean="0"/>
              <a:t>Russell Hanson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9400" y="508000"/>
            <a:ext cx="8572500" cy="5842000"/>
          </a:xfrm>
          <a:prstGeom prst="rect">
            <a:avLst/>
          </a:prstGeom>
        </p:spPr>
      </p:pic>
    </p:spTree>
    <p:extLst>
      <p:ext uri="{BB962C8B-B14F-4D97-AF65-F5344CB8AC3E}">
        <p14:creationId xmlns:p14="http://schemas.microsoft.com/office/powerpoint/2010/main" val="2621738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Arrays are passed as pointers, not by value</a:t>
            </a:r>
            <a:endParaRPr lang="en-US" dirty="0"/>
          </a:p>
        </p:txBody>
      </p:sp>
      <p:pic>
        <p:nvPicPr>
          <p:cNvPr id="5" name="Picture 4"/>
          <p:cNvPicPr>
            <a:picLocks noChangeAspect="1"/>
          </p:cNvPicPr>
          <p:nvPr/>
        </p:nvPicPr>
        <p:blipFill>
          <a:blip r:embed="rId2"/>
          <a:stretch>
            <a:fillRect/>
          </a:stretch>
        </p:blipFill>
        <p:spPr>
          <a:xfrm>
            <a:off x="266700" y="1524000"/>
            <a:ext cx="8572500" cy="4406900"/>
          </a:xfrm>
          <a:prstGeom prst="rect">
            <a:avLst/>
          </a:prstGeom>
        </p:spPr>
      </p:pic>
    </p:spTree>
    <p:extLst>
      <p:ext uri="{BB962C8B-B14F-4D97-AF65-F5344CB8AC3E}">
        <p14:creationId xmlns:p14="http://schemas.microsoft.com/office/powerpoint/2010/main" val="4103178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112"/>
            <a:ext cx="6096000" cy="4524314"/>
          </a:xfrm>
          <a:prstGeom prst="rect">
            <a:avLst/>
          </a:prstGeom>
        </p:spPr>
        <p:txBody>
          <a:bodyPr wrap="square">
            <a:spAutoFit/>
          </a:bodyPr>
          <a:lstStyle/>
          <a:p>
            <a:r>
              <a:rPr lang="en-US" sz="1200" dirty="0"/>
              <a:t>// prototype(s)</a:t>
            </a:r>
          </a:p>
          <a:p>
            <a:r>
              <a:rPr lang="en-US" sz="1200" dirty="0"/>
              <a:t>void </a:t>
            </a:r>
            <a:r>
              <a:rPr lang="en-US" sz="1200" dirty="0" err="1"/>
              <a:t>mysort</a:t>
            </a:r>
            <a:r>
              <a:rPr lang="en-US" sz="1200" dirty="0"/>
              <a:t>(</a:t>
            </a:r>
            <a:r>
              <a:rPr lang="en-US" sz="1200" dirty="0" err="1"/>
              <a:t>int</a:t>
            </a:r>
            <a:r>
              <a:rPr lang="en-US" sz="1200" dirty="0"/>
              <a:t>[], </a:t>
            </a:r>
            <a:r>
              <a:rPr lang="en-US" sz="1200" dirty="0" err="1"/>
              <a:t>int</a:t>
            </a:r>
            <a:r>
              <a:rPr lang="en-US" sz="1200" dirty="0"/>
              <a:t>, </a:t>
            </a:r>
            <a:r>
              <a:rPr lang="en-US" sz="1200" dirty="0" err="1"/>
              <a:t>bool</a:t>
            </a:r>
            <a:r>
              <a:rPr lang="en-US" sz="1200" dirty="0"/>
              <a:t>); // equivalent to void </a:t>
            </a:r>
            <a:r>
              <a:rPr lang="en-US" sz="1200" dirty="0" err="1"/>
              <a:t>mysort</a:t>
            </a:r>
            <a:r>
              <a:rPr lang="en-US" sz="1200" dirty="0"/>
              <a:t>(</a:t>
            </a:r>
            <a:r>
              <a:rPr lang="en-US" sz="1200" dirty="0" err="1"/>
              <a:t>int</a:t>
            </a:r>
            <a:r>
              <a:rPr lang="en-US" sz="1200" dirty="0"/>
              <a:t>*, </a:t>
            </a:r>
            <a:r>
              <a:rPr lang="en-US" sz="1200" dirty="0" err="1"/>
              <a:t>int</a:t>
            </a:r>
            <a:r>
              <a:rPr lang="en-US" sz="1200" dirty="0"/>
              <a:t>, </a:t>
            </a:r>
            <a:r>
              <a:rPr lang="en-US" sz="1200" dirty="0" err="1"/>
              <a:t>bool</a:t>
            </a:r>
            <a:r>
              <a:rPr lang="en-US" sz="1200" dirty="0"/>
              <a:t>);</a:t>
            </a:r>
          </a:p>
          <a:p>
            <a:r>
              <a:rPr lang="en-US" sz="1200" dirty="0"/>
              <a:t>void </a:t>
            </a:r>
            <a:r>
              <a:rPr lang="en-US" sz="1200" dirty="0" err="1"/>
              <a:t>display_array</a:t>
            </a:r>
            <a:r>
              <a:rPr lang="en-US" sz="1200" dirty="0"/>
              <a:t>(</a:t>
            </a:r>
            <a:r>
              <a:rPr lang="en-US" sz="1200" dirty="0" err="1"/>
              <a:t>int</a:t>
            </a:r>
            <a:r>
              <a:rPr lang="en-US" sz="1200" dirty="0"/>
              <a:t>[], </a:t>
            </a:r>
            <a:r>
              <a:rPr lang="en-US" sz="1200" dirty="0" err="1"/>
              <a:t>int</a:t>
            </a:r>
            <a:r>
              <a:rPr lang="en-US" sz="1200" dirty="0"/>
              <a:t>);</a:t>
            </a:r>
          </a:p>
          <a:p>
            <a:endParaRPr lang="en-US" sz="1200" dirty="0"/>
          </a:p>
          <a:p>
            <a:r>
              <a:rPr lang="en-US" sz="1200" dirty="0" err="1"/>
              <a:t>int</a:t>
            </a:r>
            <a:r>
              <a:rPr lang="en-US" sz="1200" dirty="0"/>
              <a:t> main(</a:t>
            </a:r>
            <a:r>
              <a:rPr lang="en-US" sz="1200" dirty="0" err="1"/>
              <a:t>int</a:t>
            </a:r>
            <a:r>
              <a:rPr lang="en-US" sz="1200" dirty="0"/>
              <a:t> </a:t>
            </a:r>
            <a:r>
              <a:rPr lang="en-US" sz="1200" dirty="0" err="1"/>
              <a:t>argc</a:t>
            </a:r>
            <a:r>
              <a:rPr lang="en-US" sz="1200" dirty="0"/>
              <a:t>, char *</a:t>
            </a:r>
            <a:r>
              <a:rPr lang="en-US" sz="1200" dirty="0" err="1"/>
              <a:t>argv</a:t>
            </a:r>
            <a:r>
              <a:rPr lang="en-US" sz="1200" dirty="0"/>
              <a:t>[])</a:t>
            </a:r>
          </a:p>
          <a:p>
            <a:r>
              <a:rPr lang="en-US" sz="1200" dirty="0"/>
              <a:t>{</a:t>
            </a:r>
          </a:p>
          <a:p>
            <a:r>
              <a:rPr lang="en-US" sz="1200" dirty="0"/>
              <a:t>	</a:t>
            </a:r>
            <a:r>
              <a:rPr lang="en-US" sz="1200" dirty="0" err="1"/>
              <a:t>int</a:t>
            </a:r>
            <a:r>
              <a:rPr lang="en-US" sz="1200" dirty="0"/>
              <a:t> </a:t>
            </a:r>
            <a:r>
              <a:rPr lang="en-US" sz="1200" dirty="0" err="1"/>
              <a:t>testDesc</a:t>
            </a:r>
            <a:r>
              <a:rPr lang="en-US" sz="1200" dirty="0"/>
              <a:t>[] = {6, 1, 2, 5, 3, 9};</a:t>
            </a:r>
          </a:p>
          <a:p>
            <a:r>
              <a:rPr lang="en-US" sz="1200" dirty="0"/>
              <a:t>	</a:t>
            </a:r>
            <a:r>
              <a:rPr lang="en-US" sz="1200" dirty="0" err="1"/>
              <a:t>int</a:t>
            </a:r>
            <a:r>
              <a:rPr lang="en-US" sz="1200" dirty="0"/>
              <a:t> items = </a:t>
            </a:r>
            <a:r>
              <a:rPr lang="en-US" sz="1200" dirty="0" err="1"/>
              <a:t>sizeof</a:t>
            </a:r>
            <a:r>
              <a:rPr lang="en-US" sz="1200" dirty="0"/>
              <a:t>(</a:t>
            </a:r>
            <a:r>
              <a:rPr lang="en-US" sz="1200" dirty="0" err="1"/>
              <a:t>testDesc</a:t>
            </a:r>
            <a:r>
              <a:rPr lang="en-US" sz="1200" dirty="0"/>
              <a:t>)/</a:t>
            </a:r>
            <a:r>
              <a:rPr lang="en-US" sz="1200" dirty="0" err="1"/>
              <a:t>sizeof</a:t>
            </a:r>
            <a:r>
              <a:rPr lang="en-US" sz="1200" dirty="0"/>
              <a:t>(</a:t>
            </a:r>
            <a:r>
              <a:rPr lang="en-US" sz="1200" dirty="0" err="1"/>
              <a:t>int</a:t>
            </a:r>
            <a:r>
              <a:rPr lang="en-US" sz="1200" dirty="0"/>
              <a:t>);</a:t>
            </a:r>
          </a:p>
          <a:p>
            <a:endParaRPr lang="en-US" sz="1200" dirty="0"/>
          </a:p>
          <a:p>
            <a:r>
              <a:rPr lang="en-US" sz="1200" dirty="0"/>
              <a:t>	</a:t>
            </a:r>
            <a:r>
              <a:rPr lang="en-US" sz="1200" dirty="0" err="1"/>
              <a:t>display_array</a:t>
            </a:r>
            <a:r>
              <a:rPr lang="en-US" sz="1200" dirty="0"/>
              <a:t>(</a:t>
            </a:r>
            <a:r>
              <a:rPr lang="en-US" sz="1200" dirty="0" err="1"/>
              <a:t>testDesc</a:t>
            </a:r>
            <a:r>
              <a:rPr lang="en-US" sz="1200" dirty="0"/>
              <a:t>, items)</a:t>
            </a:r>
            <a:r>
              <a:rPr lang="en-US" sz="1200" dirty="0" smtClean="0"/>
              <a:t>;</a:t>
            </a:r>
          </a:p>
          <a:p>
            <a:r>
              <a:rPr lang="en-US" sz="1200" dirty="0" smtClean="0"/>
              <a:t>                          /</a:t>
            </a:r>
            <a:r>
              <a:rPr lang="en-US" sz="1200" dirty="0"/>
              <a:t>/ sort descending by reference</a:t>
            </a:r>
          </a:p>
          <a:p>
            <a:r>
              <a:rPr lang="en-US" sz="1200" dirty="0"/>
              <a:t>	</a:t>
            </a:r>
            <a:r>
              <a:rPr lang="en-US" sz="1200" dirty="0" err="1"/>
              <a:t>mysort</a:t>
            </a:r>
            <a:r>
              <a:rPr lang="en-US" sz="1200" dirty="0"/>
              <a:t>(</a:t>
            </a:r>
            <a:r>
              <a:rPr lang="en-US" sz="1200" dirty="0" err="1"/>
              <a:t>testDesc</a:t>
            </a:r>
            <a:r>
              <a:rPr lang="en-US" sz="1200" dirty="0"/>
              <a:t>, items, true)</a:t>
            </a:r>
            <a:r>
              <a:rPr lang="en-US" sz="1200" dirty="0" smtClean="0"/>
              <a:t>;                           </a:t>
            </a:r>
            <a:endParaRPr lang="en-US" sz="1200" dirty="0"/>
          </a:p>
          <a:p>
            <a:r>
              <a:rPr lang="en-US" sz="1200" dirty="0"/>
              <a:t>	</a:t>
            </a:r>
            <a:r>
              <a:rPr lang="en-US" sz="1200" dirty="0" err="1"/>
              <a:t>display_array</a:t>
            </a:r>
            <a:r>
              <a:rPr lang="en-US" sz="1200" dirty="0"/>
              <a:t>(</a:t>
            </a:r>
            <a:r>
              <a:rPr lang="en-US" sz="1200" dirty="0" err="1"/>
              <a:t>testDesc</a:t>
            </a:r>
            <a:r>
              <a:rPr lang="en-US" sz="1200" dirty="0"/>
              <a:t>, items);</a:t>
            </a:r>
          </a:p>
          <a:p>
            <a:endParaRPr lang="en-US" sz="1200" dirty="0"/>
          </a:p>
          <a:p>
            <a:r>
              <a:rPr lang="en-US" sz="1200" dirty="0"/>
              <a:t>	</a:t>
            </a:r>
            <a:r>
              <a:rPr lang="en-US" sz="1200" dirty="0" err="1"/>
              <a:t>int</a:t>
            </a:r>
            <a:r>
              <a:rPr lang="en-US" sz="1200" dirty="0"/>
              <a:t> </a:t>
            </a:r>
            <a:r>
              <a:rPr lang="en-US" sz="1200" dirty="0" err="1"/>
              <a:t>testAsc</a:t>
            </a:r>
            <a:r>
              <a:rPr lang="en-US" sz="1200" dirty="0"/>
              <a:t>[] = {1, 6, 10, 100, 200, 2, 5, 3, 9, 60};</a:t>
            </a:r>
          </a:p>
          <a:p>
            <a:r>
              <a:rPr lang="en-US" sz="1200" dirty="0"/>
              <a:t>	items = </a:t>
            </a:r>
            <a:r>
              <a:rPr lang="en-US" sz="1200" dirty="0" err="1"/>
              <a:t>sizeof</a:t>
            </a:r>
            <a:r>
              <a:rPr lang="en-US" sz="1200" dirty="0"/>
              <a:t>(</a:t>
            </a:r>
            <a:r>
              <a:rPr lang="en-US" sz="1200" dirty="0" err="1"/>
              <a:t>testAsc</a:t>
            </a:r>
            <a:r>
              <a:rPr lang="en-US" sz="1200" dirty="0"/>
              <a:t>)/</a:t>
            </a:r>
            <a:r>
              <a:rPr lang="en-US" sz="1200" dirty="0" err="1"/>
              <a:t>sizeof</a:t>
            </a:r>
            <a:r>
              <a:rPr lang="en-US" sz="1200" dirty="0"/>
              <a:t>(</a:t>
            </a:r>
            <a:r>
              <a:rPr lang="en-US" sz="1200" dirty="0" err="1"/>
              <a:t>int</a:t>
            </a:r>
            <a:r>
              <a:rPr lang="en-US" sz="1200" dirty="0"/>
              <a:t>);</a:t>
            </a:r>
          </a:p>
          <a:p>
            <a:endParaRPr lang="en-US" sz="1200" dirty="0"/>
          </a:p>
          <a:p>
            <a:r>
              <a:rPr lang="en-US" sz="1200" dirty="0"/>
              <a:t>	</a:t>
            </a:r>
            <a:r>
              <a:rPr lang="en-US" sz="1200" dirty="0" err="1"/>
              <a:t>display_array</a:t>
            </a:r>
            <a:r>
              <a:rPr lang="en-US" sz="1200" dirty="0"/>
              <a:t>(</a:t>
            </a:r>
            <a:r>
              <a:rPr lang="en-US" sz="1200" dirty="0" err="1"/>
              <a:t>testAsc</a:t>
            </a:r>
            <a:r>
              <a:rPr lang="en-US" sz="1200" dirty="0"/>
              <a:t>, items)</a:t>
            </a:r>
            <a:r>
              <a:rPr lang="en-US" sz="1200" dirty="0" smtClean="0"/>
              <a:t>;</a:t>
            </a:r>
          </a:p>
          <a:p>
            <a:r>
              <a:rPr lang="en-US" sz="1200" dirty="0" smtClean="0"/>
              <a:t>                          /</a:t>
            </a:r>
            <a:r>
              <a:rPr lang="en-US" sz="1200" dirty="0"/>
              <a:t>/ sort ascending by </a:t>
            </a:r>
            <a:r>
              <a:rPr lang="en-US" sz="1200" dirty="0" smtClean="0"/>
              <a:t>reference</a:t>
            </a:r>
            <a:endParaRPr lang="en-US" sz="1200" dirty="0"/>
          </a:p>
          <a:p>
            <a:r>
              <a:rPr lang="en-US" sz="1200" dirty="0"/>
              <a:t>	</a:t>
            </a:r>
            <a:r>
              <a:rPr lang="en-US" sz="1200" dirty="0" err="1"/>
              <a:t>mysort</a:t>
            </a:r>
            <a:r>
              <a:rPr lang="en-US" sz="1200" dirty="0"/>
              <a:t>(</a:t>
            </a:r>
            <a:r>
              <a:rPr lang="en-US" sz="1200" dirty="0" err="1"/>
              <a:t>testAsc</a:t>
            </a:r>
            <a:r>
              <a:rPr lang="en-US" sz="1200" dirty="0"/>
              <a:t>, items, false);			</a:t>
            </a:r>
            <a:r>
              <a:rPr lang="en-US" sz="1200" dirty="0" err="1"/>
              <a:t>display_array</a:t>
            </a:r>
            <a:r>
              <a:rPr lang="en-US" sz="1200" dirty="0"/>
              <a:t>(</a:t>
            </a:r>
            <a:r>
              <a:rPr lang="en-US" sz="1200" dirty="0" err="1"/>
              <a:t>testAsc</a:t>
            </a:r>
            <a:r>
              <a:rPr lang="en-US" sz="1200" dirty="0"/>
              <a:t>, items);</a:t>
            </a:r>
          </a:p>
          <a:p>
            <a:endParaRPr lang="en-US" sz="1200" dirty="0"/>
          </a:p>
          <a:p>
            <a:r>
              <a:rPr lang="en-US" sz="1200" dirty="0"/>
              <a:t>	return 0;</a:t>
            </a:r>
          </a:p>
          <a:p>
            <a:r>
              <a:rPr lang="en-US" sz="1200" dirty="0"/>
              <a:t>}</a:t>
            </a:r>
          </a:p>
        </p:txBody>
      </p:sp>
      <p:sp>
        <p:nvSpPr>
          <p:cNvPr id="6" name="Rectangle 5"/>
          <p:cNvSpPr/>
          <p:nvPr/>
        </p:nvSpPr>
        <p:spPr>
          <a:xfrm>
            <a:off x="4343400" y="1219200"/>
            <a:ext cx="6172200" cy="5447644"/>
          </a:xfrm>
          <a:prstGeom prst="rect">
            <a:avLst/>
          </a:prstGeom>
        </p:spPr>
        <p:txBody>
          <a:bodyPr wrap="square">
            <a:spAutoFit/>
          </a:bodyPr>
          <a:lstStyle/>
          <a:p>
            <a:r>
              <a:rPr lang="en-US" sz="1200" dirty="0"/>
              <a:t>void </a:t>
            </a:r>
            <a:r>
              <a:rPr lang="en-US" sz="1200" dirty="0" err="1"/>
              <a:t>mysort</a:t>
            </a:r>
            <a:r>
              <a:rPr lang="en-US" sz="1200" dirty="0"/>
              <a:t>(</a:t>
            </a:r>
            <a:r>
              <a:rPr lang="en-US" sz="1200" dirty="0" err="1"/>
              <a:t>int</a:t>
            </a:r>
            <a:r>
              <a:rPr lang="en-US" sz="1200" dirty="0"/>
              <a:t> list[], </a:t>
            </a:r>
            <a:r>
              <a:rPr lang="en-US" sz="1200" dirty="0" err="1"/>
              <a:t>int</a:t>
            </a:r>
            <a:r>
              <a:rPr lang="en-US" sz="1200" dirty="0"/>
              <a:t> size, </a:t>
            </a:r>
            <a:r>
              <a:rPr lang="en-US" sz="1200" dirty="0" err="1"/>
              <a:t>bool</a:t>
            </a:r>
            <a:r>
              <a:rPr lang="en-US" sz="1200" dirty="0"/>
              <a:t> </a:t>
            </a:r>
            <a:r>
              <a:rPr lang="en-US" sz="1200" dirty="0" err="1"/>
              <a:t>desc</a:t>
            </a:r>
            <a:r>
              <a:rPr lang="en-US" sz="1200" dirty="0"/>
              <a:t>)</a:t>
            </a:r>
          </a:p>
          <a:p>
            <a:r>
              <a:rPr lang="en-US" sz="1200" dirty="0"/>
              <a:t>{</a:t>
            </a:r>
          </a:p>
          <a:p>
            <a:r>
              <a:rPr lang="en-US" sz="1200" dirty="0"/>
              <a:t>	</a:t>
            </a:r>
            <a:r>
              <a:rPr lang="en-US" sz="1200" dirty="0" err="1"/>
              <a:t>int</a:t>
            </a:r>
            <a:r>
              <a:rPr lang="en-US" sz="1200" dirty="0"/>
              <a:t> match;</a:t>
            </a:r>
          </a:p>
          <a:p>
            <a:r>
              <a:rPr lang="en-US" sz="1200" dirty="0"/>
              <a:t>	</a:t>
            </a:r>
            <a:r>
              <a:rPr lang="en-US" sz="1200" dirty="0" err="1"/>
              <a:t>int</a:t>
            </a:r>
            <a:r>
              <a:rPr lang="en-US" sz="1200" dirty="0"/>
              <a:t> temp;</a:t>
            </a:r>
          </a:p>
          <a:p>
            <a:r>
              <a:rPr lang="en-US" sz="1200" dirty="0"/>
              <a:t>  </a:t>
            </a:r>
          </a:p>
          <a:p>
            <a:r>
              <a:rPr lang="en-US" sz="1200" dirty="0"/>
              <a:t>	for (</a:t>
            </a:r>
            <a:r>
              <a:rPr lang="en-US" sz="1200" dirty="0" err="1"/>
              <a:t>int</a:t>
            </a:r>
            <a:r>
              <a:rPr lang="en-US" sz="1200" dirty="0"/>
              <a:t> </a:t>
            </a:r>
            <a:r>
              <a:rPr lang="en-US" sz="1200" dirty="0" err="1"/>
              <a:t>i</a:t>
            </a:r>
            <a:r>
              <a:rPr lang="en-US" sz="1200" dirty="0"/>
              <a:t> = size - 1; </a:t>
            </a:r>
            <a:r>
              <a:rPr lang="en-US" sz="1200" dirty="0" err="1"/>
              <a:t>i</a:t>
            </a:r>
            <a:r>
              <a:rPr lang="en-US" sz="1200" dirty="0"/>
              <a:t> &gt; 0; </a:t>
            </a:r>
            <a:r>
              <a:rPr lang="en-US" sz="1200" dirty="0" err="1"/>
              <a:t>i</a:t>
            </a:r>
            <a:r>
              <a:rPr lang="en-US" sz="1200" dirty="0"/>
              <a:t>--)</a:t>
            </a:r>
          </a:p>
          <a:p>
            <a:r>
              <a:rPr lang="en-US" sz="1200" dirty="0"/>
              <a:t>	{</a:t>
            </a:r>
          </a:p>
          <a:p>
            <a:r>
              <a:rPr lang="en-US" sz="1200" dirty="0"/>
              <a:t>	</a:t>
            </a:r>
            <a:r>
              <a:rPr lang="en-US" sz="1200" dirty="0" smtClean="0"/>
              <a:t>match </a:t>
            </a:r>
            <a:r>
              <a:rPr lang="en-US" sz="1200" dirty="0"/>
              <a:t>= 0;</a:t>
            </a:r>
          </a:p>
          <a:p>
            <a:r>
              <a:rPr lang="en-US" sz="1200" dirty="0"/>
              <a:t>    </a:t>
            </a:r>
          </a:p>
          <a:p>
            <a:r>
              <a:rPr lang="en-US" sz="1200" dirty="0"/>
              <a:t>	</a:t>
            </a:r>
            <a:r>
              <a:rPr lang="en-US" sz="1200" dirty="0" smtClean="0"/>
              <a:t>for </a:t>
            </a:r>
            <a:r>
              <a:rPr lang="en-US" sz="1200" dirty="0"/>
              <a:t>(</a:t>
            </a:r>
            <a:r>
              <a:rPr lang="en-US" sz="1200" dirty="0" err="1"/>
              <a:t>int</a:t>
            </a:r>
            <a:r>
              <a:rPr lang="en-US" sz="1200" dirty="0"/>
              <a:t> j = 1; j &lt;= </a:t>
            </a:r>
            <a:r>
              <a:rPr lang="en-US" sz="1200" dirty="0" err="1"/>
              <a:t>i</a:t>
            </a:r>
            <a:r>
              <a:rPr lang="en-US" sz="1200" dirty="0"/>
              <a:t>; j++</a:t>
            </a:r>
            <a:r>
              <a:rPr lang="en-US" sz="1200" dirty="0" smtClean="0"/>
              <a:t>) {</a:t>
            </a:r>
            <a:endParaRPr lang="en-US" sz="1200" dirty="0"/>
          </a:p>
          <a:p>
            <a:r>
              <a:rPr lang="en-US" sz="1200" dirty="0"/>
              <a:t>		if (</a:t>
            </a:r>
            <a:r>
              <a:rPr lang="en-US" sz="1200" dirty="0" err="1"/>
              <a:t>desc</a:t>
            </a:r>
            <a:r>
              <a:rPr lang="en-US" sz="1200" dirty="0"/>
              <a:t>)</a:t>
            </a:r>
          </a:p>
          <a:p>
            <a:r>
              <a:rPr lang="en-US" sz="1200" dirty="0"/>
              <a:t>		{</a:t>
            </a:r>
          </a:p>
          <a:p>
            <a:r>
              <a:rPr lang="en-US" sz="1200" dirty="0"/>
              <a:t>			if ( list[j] &lt; list[match] )</a:t>
            </a:r>
          </a:p>
          <a:p>
            <a:r>
              <a:rPr lang="en-US" sz="1200" dirty="0"/>
              <a:t>				match = j;</a:t>
            </a:r>
          </a:p>
          <a:p>
            <a:r>
              <a:rPr lang="en-US" sz="1200" dirty="0"/>
              <a:t>		}</a:t>
            </a:r>
          </a:p>
          <a:p>
            <a:r>
              <a:rPr lang="en-US" sz="1200" dirty="0"/>
              <a:t>		else	</a:t>
            </a:r>
          </a:p>
          <a:p>
            <a:r>
              <a:rPr lang="en-US" sz="1200" dirty="0"/>
              <a:t>		{</a:t>
            </a:r>
          </a:p>
          <a:p>
            <a:r>
              <a:rPr lang="en-US" sz="1200" dirty="0"/>
              <a:t>			if (list[j] &gt; list[match])</a:t>
            </a:r>
          </a:p>
          <a:p>
            <a:r>
              <a:rPr lang="en-US" sz="1200" dirty="0"/>
              <a:t>				match = j;</a:t>
            </a:r>
          </a:p>
          <a:p>
            <a:r>
              <a:rPr lang="en-US" sz="1200" dirty="0"/>
              <a:t>		}</a:t>
            </a:r>
          </a:p>
          <a:p>
            <a:r>
              <a:rPr lang="en-US" sz="1200" dirty="0"/>
              <a:t>	}</a:t>
            </a:r>
          </a:p>
          <a:p>
            <a:r>
              <a:rPr lang="en-US" sz="1200" dirty="0"/>
              <a:t>		</a:t>
            </a:r>
          </a:p>
          <a:p>
            <a:r>
              <a:rPr lang="en-US" sz="1200" dirty="0"/>
              <a:t>	// swap values</a:t>
            </a:r>
          </a:p>
          <a:p>
            <a:r>
              <a:rPr lang="en-US" sz="1200" dirty="0"/>
              <a:t>	temp = list[match];</a:t>
            </a:r>
          </a:p>
          <a:p>
            <a:r>
              <a:rPr lang="en-US" sz="1200" dirty="0"/>
              <a:t>	list[match] = list[</a:t>
            </a:r>
            <a:r>
              <a:rPr lang="en-US" sz="1200" dirty="0" err="1"/>
              <a:t>i</a:t>
            </a:r>
            <a:r>
              <a:rPr lang="en-US" sz="1200" dirty="0"/>
              <a:t>];</a:t>
            </a:r>
          </a:p>
          <a:p>
            <a:r>
              <a:rPr lang="en-US" sz="1200" dirty="0"/>
              <a:t>	list[</a:t>
            </a:r>
            <a:r>
              <a:rPr lang="en-US" sz="1200" dirty="0" err="1"/>
              <a:t>i</a:t>
            </a:r>
            <a:r>
              <a:rPr lang="en-US" sz="1200" dirty="0"/>
              <a:t>] = temp;</a:t>
            </a:r>
          </a:p>
          <a:p>
            <a:r>
              <a:rPr lang="en-US" sz="1200" dirty="0"/>
              <a:t>	}</a:t>
            </a:r>
          </a:p>
          <a:p>
            <a:r>
              <a:rPr lang="en-US" sz="1200" dirty="0"/>
              <a:t>}</a:t>
            </a:r>
          </a:p>
        </p:txBody>
      </p:sp>
    </p:spTree>
    <p:extLst>
      <p:ext uri="{BB962C8B-B14F-4D97-AF65-F5344CB8AC3E}">
        <p14:creationId xmlns:p14="http://schemas.microsoft.com/office/powerpoint/2010/main" val="975025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30300" y="0"/>
            <a:ext cx="6874426" cy="6858000"/>
          </a:xfrm>
          <a:prstGeom prst="rect">
            <a:avLst/>
          </a:prstGeom>
        </p:spPr>
      </p:pic>
    </p:spTree>
    <p:extLst>
      <p:ext uri="{BB962C8B-B14F-4D97-AF65-F5344CB8AC3E}">
        <p14:creationId xmlns:p14="http://schemas.microsoft.com/office/powerpoint/2010/main" val="3073102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206500"/>
            <a:ext cx="9144000" cy="4429125"/>
          </a:xfrm>
          <a:prstGeom prst="rect">
            <a:avLst/>
          </a:prstGeom>
        </p:spPr>
      </p:pic>
    </p:spTree>
    <p:extLst>
      <p:ext uri="{BB962C8B-B14F-4D97-AF65-F5344CB8AC3E}">
        <p14:creationId xmlns:p14="http://schemas.microsoft.com/office/powerpoint/2010/main" val="2313436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Quite a few topics in AI…</a:t>
            </a:r>
            <a:endParaRPr lang="en-US" dirty="0"/>
          </a:p>
        </p:txBody>
      </p:sp>
      <p:sp>
        <p:nvSpPr>
          <p:cNvPr id="4" name="Rectangle 3"/>
          <p:cNvSpPr/>
          <p:nvPr/>
        </p:nvSpPr>
        <p:spPr>
          <a:xfrm>
            <a:off x="609600" y="1447800"/>
            <a:ext cx="4572000" cy="4247317"/>
          </a:xfrm>
          <a:prstGeom prst="rect">
            <a:avLst/>
          </a:prstGeom>
        </p:spPr>
        <p:txBody>
          <a:bodyPr>
            <a:spAutoFit/>
          </a:bodyPr>
          <a:lstStyle/>
          <a:p>
            <a:r>
              <a:rPr lang="en-US" dirty="0" smtClean="0"/>
              <a:t>-genetic algorithms</a:t>
            </a:r>
          </a:p>
          <a:p>
            <a:r>
              <a:rPr lang="en-US" dirty="0"/>
              <a:t>-</a:t>
            </a:r>
            <a:r>
              <a:rPr lang="en-US" dirty="0" smtClean="0"/>
              <a:t>neural networks</a:t>
            </a:r>
            <a:endParaRPr lang="en-US" dirty="0"/>
          </a:p>
          <a:p>
            <a:r>
              <a:rPr lang="en-US" dirty="0" smtClean="0"/>
              <a:t>-rules</a:t>
            </a:r>
            <a:r>
              <a:rPr lang="en-US" dirty="0"/>
              <a:t>-based </a:t>
            </a:r>
            <a:r>
              <a:rPr lang="en-US" dirty="0" smtClean="0"/>
              <a:t>systems</a:t>
            </a:r>
          </a:p>
          <a:p>
            <a:r>
              <a:rPr lang="en-US" dirty="0"/>
              <a:t>-</a:t>
            </a:r>
            <a:r>
              <a:rPr lang="en-US" dirty="0" smtClean="0"/>
              <a:t>clustering algorithms</a:t>
            </a:r>
            <a:endParaRPr lang="en-US" dirty="0"/>
          </a:p>
          <a:p>
            <a:r>
              <a:rPr lang="en-US" dirty="0" smtClean="0"/>
              <a:t>-ant algorithms</a:t>
            </a:r>
          </a:p>
          <a:p>
            <a:r>
              <a:rPr lang="en-US" dirty="0"/>
              <a:t>-</a:t>
            </a:r>
            <a:r>
              <a:rPr lang="en-US" dirty="0" smtClean="0"/>
              <a:t>fuzzy logic</a:t>
            </a:r>
          </a:p>
          <a:p>
            <a:r>
              <a:rPr lang="en-US" dirty="0" smtClean="0"/>
              <a:t>-hidden Markov models</a:t>
            </a:r>
          </a:p>
          <a:p>
            <a:r>
              <a:rPr lang="en-US" dirty="0"/>
              <a:t>-</a:t>
            </a:r>
            <a:r>
              <a:rPr lang="en-US" dirty="0" smtClean="0"/>
              <a:t>simulated annealing</a:t>
            </a:r>
          </a:p>
          <a:p>
            <a:r>
              <a:rPr lang="en-US" dirty="0"/>
              <a:t>-</a:t>
            </a:r>
            <a:r>
              <a:rPr lang="en-US" dirty="0" smtClean="0"/>
              <a:t>intelligent agents</a:t>
            </a:r>
          </a:p>
          <a:p>
            <a:endParaRPr lang="en-US" dirty="0"/>
          </a:p>
          <a:p>
            <a:r>
              <a:rPr lang="en-US" dirty="0" smtClean="0"/>
              <a:t>Applications </a:t>
            </a:r>
            <a:r>
              <a:rPr lang="en-US" dirty="0"/>
              <a:t>include </a:t>
            </a:r>
            <a:r>
              <a:rPr lang="en-US" dirty="0" smtClean="0"/>
              <a:t>personalization </a:t>
            </a:r>
            <a:r>
              <a:rPr lang="en-US" dirty="0"/>
              <a:t>engine, </a:t>
            </a:r>
            <a:r>
              <a:rPr lang="en-US" dirty="0" smtClean="0"/>
              <a:t>rules</a:t>
            </a:r>
            <a:r>
              <a:rPr lang="en-US" dirty="0"/>
              <a:t>-based reasoning system, </a:t>
            </a:r>
            <a:r>
              <a:rPr lang="en-US" dirty="0" smtClean="0"/>
              <a:t>character </a:t>
            </a:r>
            <a:r>
              <a:rPr lang="en-US" dirty="0"/>
              <a:t>trainer for game AI, </a:t>
            </a:r>
            <a:r>
              <a:rPr lang="en-US" dirty="0" smtClean="0"/>
              <a:t>Web</a:t>
            </a:r>
            <a:r>
              <a:rPr lang="en-US" dirty="0"/>
              <a:t>-based news agent</a:t>
            </a:r>
            <a:r>
              <a:rPr lang="en-US" dirty="0" smtClean="0"/>
              <a:t>, </a:t>
            </a:r>
            <a:r>
              <a:rPr lang="en-US" dirty="0"/>
              <a:t>genetic code optimizer, </a:t>
            </a:r>
            <a:r>
              <a:rPr lang="en-US" dirty="0" smtClean="0"/>
              <a:t>artificial </a:t>
            </a:r>
            <a:r>
              <a:rPr lang="en-US" dirty="0"/>
              <a:t>life simulation</a:t>
            </a:r>
            <a:r>
              <a:rPr lang="en-US" dirty="0" smtClean="0"/>
              <a:t>, etc.</a:t>
            </a:r>
            <a:endParaRPr lang="en-US" dirty="0"/>
          </a:p>
        </p:txBody>
      </p:sp>
      <p:sp>
        <p:nvSpPr>
          <p:cNvPr id="5" name="Rectangle 4"/>
          <p:cNvSpPr/>
          <p:nvPr/>
        </p:nvSpPr>
        <p:spPr>
          <a:xfrm>
            <a:off x="4343400" y="1524000"/>
            <a:ext cx="4572000" cy="1477328"/>
          </a:xfrm>
          <a:prstGeom prst="rect">
            <a:avLst/>
          </a:prstGeom>
        </p:spPr>
        <p:txBody>
          <a:bodyPr>
            <a:spAutoFit/>
          </a:bodyPr>
          <a:lstStyle/>
          <a:p>
            <a:r>
              <a:rPr lang="en-US" dirty="0" smtClean="0"/>
              <a:t>-classifier systems</a:t>
            </a:r>
            <a:endParaRPr lang="en-US" dirty="0"/>
          </a:p>
          <a:p>
            <a:r>
              <a:rPr lang="en-US" dirty="0" smtClean="0"/>
              <a:t>-natural </a:t>
            </a:r>
            <a:r>
              <a:rPr lang="en-US" dirty="0"/>
              <a:t>language </a:t>
            </a:r>
            <a:r>
              <a:rPr lang="en-US" dirty="0" smtClean="0"/>
              <a:t>processing</a:t>
            </a:r>
            <a:endParaRPr lang="en-US" dirty="0"/>
          </a:p>
          <a:p>
            <a:r>
              <a:rPr lang="en-US" dirty="0" smtClean="0"/>
              <a:t>-particle </a:t>
            </a:r>
            <a:r>
              <a:rPr lang="en-US" dirty="0"/>
              <a:t>swarm </a:t>
            </a:r>
            <a:r>
              <a:rPr lang="en-US" dirty="0" smtClean="0"/>
              <a:t>optimization</a:t>
            </a:r>
            <a:endParaRPr lang="en-US" dirty="0"/>
          </a:p>
          <a:p>
            <a:r>
              <a:rPr lang="en-US" dirty="0" smtClean="0"/>
              <a:t>-A</a:t>
            </a:r>
            <a:r>
              <a:rPr lang="en-US" dirty="0"/>
              <a:t>-Star </a:t>
            </a:r>
            <a:r>
              <a:rPr lang="en-US" dirty="0" err="1" smtClean="0"/>
              <a:t>pathfinding</a:t>
            </a:r>
            <a:endParaRPr lang="en-US" dirty="0" smtClean="0"/>
          </a:p>
          <a:p>
            <a:r>
              <a:rPr lang="en-US" dirty="0"/>
              <a:t>-</a:t>
            </a:r>
            <a:r>
              <a:rPr lang="en-US" dirty="0" smtClean="0"/>
              <a:t>reinforcement </a:t>
            </a:r>
            <a:r>
              <a:rPr lang="en-US" dirty="0"/>
              <a:t>learning</a:t>
            </a:r>
          </a:p>
        </p:txBody>
      </p:sp>
    </p:spTree>
    <p:extLst>
      <p:ext uri="{BB962C8B-B14F-4D97-AF65-F5344CB8AC3E}">
        <p14:creationId xmlns:p14="http://schemas.microsoft.com/office/powerpoint/2010/main" val="3960313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52600" y="991926"/>
            <a:ext cx="5107176" cy="5866074"/>
          </a:xfrm>
          <a:prstGeom prst="rect">
            <a:avLst/>
          </a:prstGeom>
        </p:spPr>
      </p:pic>
      <p:sp>
        <p:nvSpPr>
          <p:cNvPr id="6" name="Title 1"/>
          <p:cNvSpPr>
            <a:spLocks noGrp="1"/>
          </p:cNvSpPr>
          <p:nvPr>
            <p:ph type="title"/>
          </p:nvPr>
        </p:nvSpPr>
        <p:spPr>
          <a:xfrm>
            <a:off x="457200" y="0"/>
            <a:ext cx="8229600" cy="838200"/>
          </a:xfrm>
        </p:spPr>
        <p:txBody>
          <a:bodyPr/>
          <a:lstStyle/>
          <a:p>
            <a:r>
              <a:rPr lang="en-US" dirty="0" smtClean="0"/>
              <a:t>AI as </a:t>
            </a:r>
            <a:r>
              <a:rPr lang="en-US" dirty="0" err="1" smtClean="0"/>
              <a:t>pathfinding</a:t>
            </a:r>
            <a:r>
              <a:rPr lang="en-US" dirty="0" smtClean="0"/>
              <a:t> and planning</a:t>
            </a:r>
            <a:endParaRPr lang="en-US" dirty="0"/>
          </a:p>
        </p:txBody>
      </p:sp>
    </p:spTree>
    <p:extLst>
      <p:ext uri="{BB962C8B-B14F-4D97-AF65-F5344CB8AC3E}">
        <p14:creationId xmlns:p14="http://schemas.microsoft.com/office/powerpoint/2010/main" val="3632787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41500" y="0"/>
            <a:ext cx="5457733" cy="6858000"/>
          </a:xfrm>
          <a:prstGeom prst="rect">
            <a:avLst/>
          </a:prstGeom>
        </p:spPr>
      </p:pic>
    </p:spTree>
    <p:extLst>
      <p:ext uri="{BB962C8B-B14F-4D97-AF65-F5344CB8AC3E}">
        <p14:creationId xmlns:p14="http://schemas.microsoft.com/office/powerpoint/2010/main" val="4018369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19200" y="0"/>
            <a:ext cx="6692176" cy="6858000"/>
          </a:xfrm>
          <a:prstGeom prst="rect">
            <a:avLst/>
          </a:prstGeom>
        </p:spPr>
      </p:pic>
    </p:spTree>
    <p:extLst>
      <p:ext uri="{BB962C8B-B14F-4D97-AF65-F5344CB8AC3E}">
        <p14:creationId xmlns:p14="http://schemas.microsoft.com/office/powerpoint/2010/main" val="119880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52600" y="0"/>
            <a:ext cx="5633013" cy="6858000"/>
          </a:xfrm>
          <a:prstGeom prst="rect">
            <a:avLst/>
          </a:prstGeom>
        </p:spPr>
      </p:pic>
    </p:spTree>
    <p:extLst>
      <p:ext uri="{BB962C8B-B14F-4D97-AF65-F5344CB8AC3E}">
        <p14:creationId xmlns:p14="http://schemas.microsoft.com/office/powerpoint/2010/main" val="2118827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normAutofit/>
          </a:bodyPr>
          <a:lstStyle/>
          <a:p>
            <a:r>
              <a:rPr lang="en-US" dirty="0" smtClean="0"/>
              <a:t>Homework #3 Exercises (pick 2)</a:t>
            </a:r>
            <a:endParaRPr lang="en-US" dirty="0"/>
          </a:p>
        </p:txBody>
      </p:sp>
      <p:pic>
        <p:nvPicPr>
          <p:cNvPr id="73730" name="Picture 2"/>
          <p:cNvPicPr>
            <a:picLocks noChangeAspect="1" noChangeArrowheads="1"/>
          </p:cNvPicPr>
          <p:nvPr/>
        </p:nvPicPr>
        <p:blipFill>
          <a:blip r:embed="rId2" cstate="print"/>
          <a:srcRect/>
          <a:stretch>
            <a:fillRect/>
          </a:stretch>
        </p:blipFill>
        <p:spPr bwMode="auto">
          <a:xfrm>
            <a:off x="1295400" y="609600"/>
            <a:ext cx="5934075" cy="2466975"/>
          </a:xfrm>
          <a:prstGeom prst="rect">
            <a:avLst/>
          </a:prstGeom>
          <a:noFill/>
          <a:ln w="9525">
            <a:noFill/>
            <a:miter lim="800000"/>
            <a:headEnd/>
            <a:tailEnd/>
          </a:ln>
        </p:spPr>
      </p:pic>
      <p:sp>
        <p:nvSpPr>
          <p:cNvPr id="5" name="TextBox 4"/>
          <p:cNvSpPr txBox="1"/>
          <p:nvPr/>
        </p:nvSpPr>
        <p:spPr>
          <a:xfrm>
            <a:off x="685800" y="533400"/>
            <a:ext cx="372218" cy="369332"/>
          </a:xfrm>
          <a:prstGeom prst="rect">
            <a:avLst/>
          </a:prstGeom>
          <a:noFill/>
        </p:spPr>
        <p:txBody>
          <a:bodyPr wrap="none" rtlCol="0">
            <a:spAutoFit/>
          </a:bodyPr>
          <a:lstStyle/>
          <a:p>
            <a:r>
              <a:rPr lang="en-US" dirty="0" smtClean="0"/>
              <a:t>1)</a:t>
            </a:r>
            <a:endParaRPr lang="en-US" dirty="0"/>
          </a:p>
        </p:txBody>
      </p:sp>
      <p:pic>
        <p:nvPicPr>
          <p:cNvPr id="73731" name="Picture 3"/>
          <p:cNvPicPr>
            <a:picLocks noChangeAspect="1" noChangeArrowheads="1"/>
          </p:cNvPicPr>
          <p:nvPr/>
        </p:nvPicPr>
        <p:blipFill>
          <a:blip r:embed="rId3" cstate="print"/>
          <a:srcRect/>
          <a:stretch>
            <a:fillRect/>
          </a:stretch>
        </p:blipFill>
        <p:spPr bwMode="auto">
          <a:xfrm>
            <a:off x="1524000" y="3048000"/>
            <a:ext cx="5600700" cy="457200"/>
          </a:xfrm>
          <a:prstGeom prst="rect">
            <a:avLst/>
          </a:prstGeom>
          <a:noFill/>
          <a:ln w="9525">
            <a:noFill/>
            <a:miter lim="800000"/>
            <a:headEnd/>
            <a:tailEnd/>
          </a:ln>
        </p:spPr>
      </p:pic>
      <p:sp>
        <p:nvSpPr>
          <p:cNvPr id="3" name="Rectangle 2"/>
          <p:cNvSpPr/>
          <p:nvPr/>
        </p:nvSpPr>
        <p:spPr>
          <a:xfrm>
            <a:off x="609600" y="3581400"/>
            <a:ext cx="7924800" cy="2970043"/>
          </a:xfrm>
          <a:prstGeom prst="rect">
            <a:avLst/>
          </a:prstGeom>
        </p:spPr>
        <p:txBody>
          <a:bodyPr wrap="square">
            <a:spAutoFit/>
          </a:bodyPr>
          <a:lstStyle/>
          <a:p>
            <a:r>
              <a:rPr lang="en-US" sz="1100" dirty="0"/>
              <a:t>#include "</a:t>
            </a:r>
            <a:r>
              <a:rPr lang="en-US" sz="1100" dirty="0" err="1"/>
              <a:t>stdafx.h</a:t>
            </a:r>
            <a:r>
              <a:rPr lang="en-US" sz="1100" dirty="0"/>
              <a:t>"</a:t>
            </a:r>
          </a:p>
          <a:p>
            <a:r>
              <a:rPr lang="en-US" sz="1100" dirty="0"/>
              <a:t>#include &lt;</a:t>
            </a:r>
            <a:r>
              <a:rPr lang="en-US" sz="1100" dirty="0" err="1"/>
              <a:t>iostream</a:t>
            </a:r>
            <a:r>
              <a:rPr lang="en-US" sz="1100" dirty="0" smtClean="0"/>
              <a:t>&gt;</a:t>
            </a:r>
            <a:endParaRPr lang="en-US" sz="1100" dirty="0"/>
          </a:p>
          <a:p>
            <a:r>
              <a:rPr lang="en-US" sz="1100" dirty="0"/>
              <a:t>using namespace </a:t>
            </a:r>
            <a:r>
              <a:rPr lang="en-US" sz="1100" dirty="0" err="1"/>
              <a:t>std</a:t>
            </a:r>
            <a:r>
              <a:rPr lang="en-US" sz="1100" dirty="0" smtClean="0"/>
              <a:t>;</a:t>
            </a:r>
            <a:endParaRPr lang="en-US" sz="1100" dirty="0"/>
          </a:p>
          <a:p>
            <a:r>
              <a:rPr lang="en-US" sz="1100" dirty="0"/>
              <a:t>float </a:t>
            </a:r>
            <a:r>
              <a:rPr lang="en-US" sz="1100" dirty="0" err="1"/>
              <a:t>myfunction</a:t>
            </a:r>
            <a:r>
              <a:rPr lang="en-US" sz="1100" dirty="0"/>
              <a:t> (float ns, float </a:t>
            </a:r>
            <a:r>
              <a:rPr lang="en-US" sz="1100" dirty="0" err="1"/>
              <a:t>sp</a:t>
            </a:r>
            <a:r>
              <a:rPr lang="en-US" sz="1100" dirty="0"/>
              <a:t>, float </a:t>
            </a:r>
            <a:r>
              <a:rPr lang="en-US" sz="1100" dirty="0" err="1"/>
              <a:t>sc</a:t>
            </a:r>
            <a:r>
              <a:rPr lang="en-US" sz="1100" dirty="0"/>
              <a:t>, float </a:t>
            </a:r>
            <a:r>
              <a:rPr lang="en-US" sz="1100" dirty="0" err="1"/>
              <a:t>pp</a:t>
            </a:r>
            <a:r>
              <a:rPr lang="en-US" sz="1100" dirty="0"/>
              <a:t>, float pc) {</a:t>
            </a:r>
          </a:p>
          <a:p>
            <a:r>
              <a:rPr lang="en-US" sz="1100" dirty="0"/>
              <a:t>    return (((ns*</a:t>
            </a:r>
            <a:r>
              <a:rPr lang="en-US" sz="1100" dirty="0" err="1"/>
              <a:t>sp</a:t>
            </a:r>
            <a:r>
              <a:rPr lang="en-US" sz="1100" dirty="0"/>
              <a:t>)-</a:t>
            </a:r>
            <a:r>
              <a:rPr lang="en-US" sz="1100" dirty="0" err="1"/>
              <a:t>sc</a:t>
            </a:r>
            <a:r>
              <a:rPr lang="en-US" sz="1100" dirty="0"/>
              <a:t>)-((ns*</a:t>
            </a:r>
            <a:r>
              <a:rPr lang="en-US" sz="1100" dirty="0" err="1"/>
              <a:t>pp</a:t>
            </a:r>
            <a:r>
              <a:rPr lang="en-US" sz="1100" dirty="0"/>
              <a:t>)+pc))</a:t>
            </a:r>
            <a:r>
              <a:rPr lang="en-US" sz="1100" dirty="0" smtClean="0"/>
              <a:t>;</a:t>
            </a:r>
            <a:endParaRPr lang="en-US" sz="1100" dirty="0"/>
          </a:p>
          <a:p>
            <a:r>
              <a:rPr lang="en-US" sz="1100" dirty="0"/>
              <a:t>}</a:t>
            </a:r>
          </a:p>
          <a:p>
            <a:endParaRPr lang="en-US" sz="1100" dirty="0"/>
          </a:p>
          <a:p>
            <a:r>
              <a:rPr lang="en-US" sz="1100" dirty="0" err="1"/>
              <a:t>int</a:t>
            </a:r>
            <a:r>
              <a:rPr lang="en-US" sz="1100" dirty="0"/>
              <a:t> _</a:t>
            </a:r>
            <a:r>
              <a:rPr lang="en-US" sz="1100" dirty="0" err="1"/>
              <a:t>tmain</a:t>
            </a:r>
            <a:r>
              <a:rPr lang="en-US" sz="1100" dirty="0"/>
              <a:t>(</a:t>
            </a:r>
            <a:r>
              <a:rPr lang="en-US" sz="1100" dirty="0" err="1"/>
              <a:t>int</a:t>
            </a:r>
            <a:r>
              <a:rPr lang="en-US" sz="1100" dirty="0"/>
              <a:t> </a:t>
            </a:r>
            <a:r>
              <a:rPr lang="en-US" sz="1100" dirty="0" err="1"/>
              <a:t>argc</a:t>
            </a:r>
            <a:r>
              <a:rPr lang="en-US" sz="1100" dirty="0"/>
              <a:t>, _TCHAR* </a:t>
            </a:r>
            <a:r>
              <a:rPr lang="en-US" sz="1100" dirty="0" err="1"/>
              <a:t>argv</a:t>
            </a:r>
            <a:r>
              <a:rPr lang="en-US" sz="1100" dirty="0"/>
              <a:t>[]</a:t>
            </a:r>
            <a:r>
              <a:rPr lang="en-US" sz="1100" dirty="0" smtClean="0"/>
              <a:t>){</a:t>
            </a:r>
            <a:endParaRPr lang="en-US" sz="1100" dirty="0"/>
          </a:p>
          <a:p>
            <a:r>
              <a:rPr lang="en-US" sz="1100" dirty="0"/>
              <a:t>    float ns=100, </a:t>
            </a:r>
            <a:r>
              <a:rPr lang="en-US" sz="1100" dirty="0" err="1"/>
              <a:t>sp</a:t>
            </a:r>
            <a:r>
              <a:rPr lang="en-US" sz="1100" dirty="0"/>
              <a:t>=45.95, </a:t>
            </a:r>
            <a:r>
              <a:rPr lang="en-US" sz="1100" dirty="0" err="1"/>
              <a:t>sc</a:t>
            </a:r>
            <a:r>
              <a:rPr lang="en-US" sz="1100" dirty="0"/>
              <a:t>=8.00, </a:t>
            </a:r>
            <a:r>
              <a:rPr lang="en-US" sz="1100" dirty="0" err="1"/>
              <a:t>pp</a:t>
            </a:r>
            <a:r>
              <a:rPr lang="en-US" sz="1100" dirty="0"/>
              <a:t>=6.95, pc=8.00;</a:t>
            </a:r>
          </a:p>
          <a:p>
            <a:r>
              <a:rPr lang="en-US" sz="1100" dirty="0"/>
              <a:t>    </a:t>
            </a:r>
            <a:r>
              <a:rPr lang="en-US" sz="1100" dirty="0" err="1"/>
              <a:t>cout</a:t>
            </a:r>
            <a:r>
              <a:rPr lang="en-US" sz="1100" dirty="0"/>
              <a:t> &lt;&lt; "Enter Number of Shares, Sale Price Per Share, Sale Commission, Purchase Price per Share, Purchase Commission Paid,\n";</a:t>
            </a:r>
          </a:p>
          <a:p>
            <a:r>
              <a:rPr lang="en-US" sz="1100" dirty="0"/>
              <a:t>    </a:t>
            </a:r>
            <a:r>
              <a:rPr lang="en-US" sz="1100" dirty="0" err="1"/>
              <a:t>cout</a:t>
            </a:r>
            <a:r>
              <a:rPr lang="en-US" sz="1100" dirty="0"/>
              <a:t> &lt;&lt; "separated by spaces (\' \'):";</a:t>
            </a:r>
          </a:p>
          <a:p>
            <a:r>
              <a:rPr lang="en-US" sz="1100" dirty="0"/>
              <a:t>    </a:t>
            </a:r>
            <a:r>
              <a:rPr lang="en-US" sz="1100" dirty="0" err="1"/>
              <a:t>cin</a:t>
            </a:r>
            <a:r>
              <a:rPr lang="en-US" sz="1100" dirty="0"/>
              <a:t> &gt;&gt; ns &gt;&gt; </a:t>
            </a:r>
            <a:r>
              <a:rPr lang="en-US" sz="1100" dirty="0" err="1"/>
              <a:t>sp</a:t>
            </a:r>
            <a:r>
              <a:rPr lang="en-US" sz="1100" dirty="0"/>
              <a:t> &gt;&gt; </a:t>
            </a:r>
            <a:r>
              <a:rPr lang="en-US" sz="1100" dirty="0" err="1"/>
              <a:t>sc</a:t>
            </a:r>
            <a:r>
              <a:rPr lang="en-US" sz="1100" dirty="0"/>
              <a:t> &gt;&gt; </a:t>
            </a:r>
            <a:r>
              <a:rPr lang="en-US" sz="1100" dirty="0" err="1"/>
              <a:t>pp</a:t>
            </a:r>
            <a:r>
              <a:rPr lang="en-US" sz="1100" dirty="0"/>
              <a:t> &gt;&gt; pc;</a:t>
            </a:r>
          </a:p>
          <a:p>
            <a:r>
              <a:rPr lang="en-US" sz="1100" dirty="0"/>
              <a:t>    </a:t>
            </a:r>
            <a:r>
              <a:rPr lang="en-US" sz="1100" dirty="0" err="1"/>
              <a:t>cout</a:t>
            </a:r>
            <a:r>
              <a:rPr lang="en-US" sz="1100" dirty="0"/>
              <a:t> &lt;&lt; "\</a:t>
            </a:r>
            <a:r>
              <a:rPr lang="en-US" sz="1100" dirty="0" err="1"/>
              <a:t>nThe</a:t>
            </a:r>
            <a:r>
              <a:rPr lang="en-US" sz="1100" dirty="0"/>
              <a:t> profit of this transaction is $" &lt;&lt; </a:t>
            </a:r>
            <a:r>
              <a:rPr lang="en-US" sz="1100" dirty="0" err="1"/>
              <a:t>myfunction</a:t>
            </a:r>
            <a:r>
              <a:rPr lang="en-US" sz="1100" dirty="0"/>
              <a:t>(ns, </a:t>
            </a:r>
            <a:r>
              <a:rPr lang="en-US" sz="1100" dirty="0" err="1"/>
              <a:t>sp</a:t>
            </a:r>
            <a:r>
              <a:rPr lang="en-US" sz="1100" dirty="0"/>
              <a:t>, </a:t>
            </a:r>
            <a:r>
              <a:rPr lang="en-US" sz="1100" dirty="0" err="1"/>
              <a:t>sc</a:t>
            </a:r>
            <a:r>
              <a:rPr lang="en-US" sz="1100" dirty="0"/>
              <a:t>, </a:t>
            </a:r>
            <a:r>
              <a:rPr lang="en-US" sz="1100" dirty="0" err="1"/>
              <a:t>pp</a:t>
            </a:r>
            <a:r>
              <a:rPr lang="en-US" sz="1100" dirty="0"/>
              <a:t>, pc) &lt;&lt; </a:t>
            </a:r>
            <a:r>
              <a:rPr lang="en-US" sz="1100" dirty="0" err="1"/>
              <a:t>endl</a:t>
            </a:r>
            <a:r>
              <a:rPr lang="en-US" sz="1100" dirty="0"/>
              <a:t> &lt;&lt; </a:t>
            </a:r>
            <a:r>
              <a:rPr lang="en-US" sz="1100" dirty="0" err="1"/>
              <a:t>endl</a:t>
            </a:r>
            <a:r>
              <a:rPr lang="en-US" sz="1100" dirty="0"/>
              <a:t>;</a:t>
            </a:r>
          </a:p>
          <a:p>
            <a:endParaRPr lang="en-US" sz="1100" dirty="0"/>
          </a:p>
          <a:p>
            <a:r>
              <a:rPr lang="en-US" sz="1100" dirty="0"/>
              <a:t>    system("Pause");</a:t>
            </a:r>
          </a:p>
          <a:p>
            <a:r>
              <a:rPr lang="en-US" sz="1100" dirty="0"/>
              <a:t>    return 0;</a:t>
            </a:r>
          </a:p>
          <a:p>
            <a:r>
              <a:rPr lang="en-US" sz="1100" dirty="0"/>
              <a:t>}</a:t>
            </a:r>
          </a:p>
        </p:txBody>
      </p:sp>
    </p:spTree>
    <p:extLst>
      <p:ext uri="{BB962C8B-B14F-4D97-AF65-F5344CB8AC3E}">
        <p14:creationId xmlns:p14="http://schemas.microsoft.com/office/powerpoint/2010/main" val="214358367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4000" y="0"/>
            <a:ext cx="5943600" cy="6872748"/>
          </a:xfrm>
          <a:prstGeom prst="rect">
            <a:avLst/>
          </a:prstGeom>
        </p:spPr>
      </p:pic>
    </p:spTree>
    <p:extLst>
      <p:ext uri="{BB962C8B-B14F-4D97-AF65-F5344CB8AC3E}">
        <p14:creationId xmlns:p14="http://schemas.microsoft.com/office/powerpoint/2010/main" val="153123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5400" y="0"/>
            <a:ext cx="6574735" cy="6858000"/>
          </a:xfrm>
          <a:prstGeom prst="rect">
            <a:avLst/>
          </a:prstGeom>
        </p:spPr>
      </p:pic>
    </p:spTree>
    <p:extLst>
      <p:ext uri="{BB962C8B-B14F-4D97-AF65-F5344CB8AC3E}">
        <p14:creationId xmlns:p14="http://schemas.microsoft.com/office/powerpoint/2010/main" val="364636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63600"/>
            <a:ext cx="9144000" cy="5116904"/>
          </a:xfrm>
          <a:prstGeom prst="rect">
            <a:avLst/>
          </a:prstGeom>
        </p:spPr>
      </p:pic>
    </p:spTree>
    <p:extLst>
      <p:ext uri="{BB962C8B-B14F-4D97-AF65-F5344CB8AC3E}">
        <p14:creationId xmlns:p14="http://schemas.microsoft.com/office/powerpoint/2010/main" val="1042359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60400"/>
            <a:ext cx="9144000" cy="5512257"/>
          </a:xfrm>
          <a:prstGeom prst="rect">
            <a:avLst/>
          </a:prstGeom>
        </p:spPr>
      </p:pic>
    </p:spTree>
    <p:extLst>
      <p:ext uri="{BB962C8B-B14F-4D97-AF65-F5344CB8AC3E}">
        <p14:creationId xmlns:p14="http://schemas.microsoft.com/office/powerpoint/2010/main" val="337580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2600" y="1028700"/>
            <a:ext cx="8178800" cy="4787900"/>
          </a:xfrm>
          <a:prstGeom prst="rect">
            <a:avLst/>
          </a:prstGeom>
        </p:spPr>
      </p:pic>
    </p:spTree>
    <p:extLst>
      <p:ext uri="{BB962C8B-B14F-4D97-AF65-F5344CB8AC3E}">
        <p14:creationId xmlns:p14="http://schemas.microsoft.com/office/powerpoint/2010/main" val="3680771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727200"/>
            <a:ext cx="9144000" cy="3400490"/>
          </a:xfrm>
          <a:prstGeom prst="rect">
            <a:avLst/>
          </a:prstGeom>
        </p:spPr>
      </p:pic>
    </p:spTree>
    <p:extLst>
      <p:ext uri="{BB962C8B-B14F-4D97-AF65-F5344CB8AC3E}">
        <p14:creationId xmlns:p14="http://schemas.microsoft.com/office/powerpoint/2010/main" val="4250842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66700"/>
            <a:ext cx="9144000" cy="6321649"/>
          </a:xfrm>
          <a:prstGeom prst="rect">
            <a:avLst/>
          </a:prstGeom>
        </p:spPr>
      </p:pic>
    </p:spTree>
    <p:extLst>
      <p:ext uri="{BB962C8B-B14F-4D97-AF65-F5344CB8AC3E}">
        <p14:creationId xmlns:p14="http://schemas.microsoft.com/office/powerpoint/2010/main" val="263408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18" y="410"/>
            <a:ext cx="4572000" cy="21636692"/>
          </a:xfrm>
          <a:prstGeom prst="rect">
            <a:avLst/>
          </a:prstGeom>
        </p:spPr>
        <p:txBody>
          <a:bodyPr>
            <a:spAutoFit/>
          </a:bodyPr>
          <a:lstStyle/>
          <a:p>
            <a:r>
              <a:rPr lang="en-US" sz="1000" dirty="0" smtClean="0"/>
              <a:t>/* Retrieved </a:t>
            </a:r>
            <a:r>
              <a:rPr lang="en-US" sz="1000" dirty="0"/>
              <a:t>from: </a:t>
            </a:r>
            <a:endParaRPr lang="en-US" sz="1000" dirty="0" smtClean="0"/>
          </a:p>
          <a:p>
            <a:r>
              <a:rPr lang="en-US" sz="1000" dirty="0" smtClean="0">
                <a:hlinkClick r:id="rId2"/>
              </a:rPr>
              <a:t>http</a:t>
            </a:r>
            <a:r>
              <a:rPr lang="en-US" sz="1000" dirty="0">
                <a:hlinkClick r:id="rId2"/>
              </a:rPr>
              <a:t>://en.literateprograms.org/Dijkstra's_algorithm_(C_Plus_Plus)?oldid=</a:t>
            </a:r>
            <a:r>
              <a:rPr lang="en-US" sz="1000" dirty="0" smtClean="0">
                <a:hlinkClick r:id="rId2"/>
              </a:rPr>
              <a:t>17819</a:t>
            </a:r>
            <a:r>
              <a:rPr lang="en-US" sz="1000" dirty="0" smtClean="0"/>
              <a:t> */</a:t>
            </a:r>
            <a:endParaRPr lang="en-US" sz="1000" dirty="0"/>
          </a:p>
          <a:p>
            <a:endParaRPr lang="en-US" sz="1000" dirty="0"/>
          </a:p>
          <a:p>
            <a:r>
              <a:rPr lang="en-US" sz="1000" dirty="0"/>
              <a:t>#include &lt;</a:t>
            </a:r>
            <a:r>
              <a:rPr lang="en-US" sz="1000" dirty="0" err="1"/>
              <a:t>iostream</a:t>
            </a:r>
            <a:r>
              <a:rPr lang="en-US" sz="1000" dirty="0"/>
              <a:t>&gt;</a:t>
            </a:r>
          </a:p>
          <a:p>
            <a:r>
              <a:rPr lang="en-US" sz="1000" dirty="0"/>
              <a:t>#include &lt;vector&gt;</a:t>
            </a:r>
          </a:p>
          <a:p>
            <a:r>
              <a:rPr lang="en-US" sz="1000" dirty="0"/>
              <a:t>#include &lt;string&gt;</a:t>
            </a:r>
          </a:p>
          <a:p>
            <a:r>
              <a:rPr lang="en-US" sz="1000" dirty="0"/>
              <a:t>#include &lt;map&gt;</a:t>
            </a:r>
          </a:p>
          <a:p>
            <a:r>
              <a:rPr lang="en-US" sz="1000" dirty="0"/>
              <a:t>#include &lt;list&gt;</a:t>
            </a:r>
          </a:p>
          <a:p>
            <a:r>
              <a:rPr lang="en-US" sz="1000" dirty="0"/>
              <a:t>#include &lt;limits&gt; // for </a:t>
            </a:r>
            <a:r>
              <a:rPr lang="en-US" sz="1000" dirty="0" err="1"/>
              <a:t>numeric_limits</a:t>
            </a:r>
            <a:endParaRPr lang="en-US" sz="1000" dirty="0"/>
          </a:p>
          <a:p>
            <a:r>
              <a:rPr lang="en-US" sz="1000" dirty="0"/>
              <a:t>#include &lt;set&gt;</a:t>
            </a:r>
          </a:p>
          <a:p>
            <a:r>
              <a:rPr lang="en-US" sz="1000" dirty="0"/>
              <a:t>#include &lt;utility&gt; // for pair</a:t>
            </a:r>
          </a:p>
          <a:p>
            <a:endParaRPr lang="en-US" sz="1000" dirty="0"/>
          </a:p>
          <a:p>
            <a:r>
              <a:rPr lang="en-US" sz="1000" dirty="0" err="1"/>
              <a:t>typedef</a:t>
            </a:r>
            <a:r>
              <a:rPr lang="en-US" sz="1000" dirty="0"/>
              <a:t> </a:t>
            </a:r>
            <a:r>
              <a:rPr lang="en-US" sz="1000" dirty="0" err="1"/>
              <a:t>int</a:t>
            </a:r>
            <a:r>
              <a:rPr lang="en-US" sz="1000" dirty="0"/>
              <a:t> </a:t>
            </a:r>
            <a:r>
              <a:rPr lang="en-US" sz="1000" dirty="0" err="1"/>
              <a:t>vertex_t</a:t>
            </a:r>
            <a:r>
              <a:rPr lang="en-US" sz="1000" dirty="0"/>
              <a:t>;</a:t>
            </a:r>
          </a:p>
          <a:p>
            <a:r>
              <a:rPr lang="en-US" sz="1000" dirty="0" err="1"/>
              <a:t>typedef</a:t>
            </a:r>
            <a:r>
              <a:rPr lang="en-US" sz="1000" dirty="0"/>
              <a:t> double </a:t>
            </a:r>
            <a:r>
              <a:rPr lang="en-US" sz="1000" dirty="0" err="1"/>
              <a:t>weight_t</a:t>
            </a:r>
            <a:r>
              <a:rPr lang="en-US" sz="1000" dirty="0"/>
              <a:t>;</a:t>
            </a:r>
          </a:p>
          <a:p>
            <a:endParaRPr lang="en-US" sz="1000" dirty="0"/>
          </a:p>
          <a:p>
            <a:r>
              <a:rPr lang="en-US" sz="1000" dirty="0" err="1"/>
              <a:t>struct</a:t>
            </a:r>
            <a:r>
              <a:rPr lang="en-US" sz="1000" dirty="0"/>
              <a:t> edge {</a:t>
            </a:r>
          </a:p>
          <a:p>
            <a:r>
              <a:rPr lang="en-US" sz="1000" dirty="0"/>
              <a:t>    </a:t>
            </a:r>
            <a:r>
              <a:rPr lang="en-US" sz="1000" dirty="0" err="1"/>
              <a:t>const</a:t>
            </a:r>
            <a:r>
              <a:rPr lang="en-US" sz="1000" dirty="0"/>
              <a:t> </a:t>
            </a:r>
            <a:r>
              <a:rPr lang="en-US" sz="1000" dirty="0" err="1"/>
              <a:t>vertex_t</a:t>
            </a:r>
            <a:r>
              <a:rPr lang="en-US" sz="1000" dirty="0"/>
              <a:t> target;</a:t>
            </a:r>
          </a:p>
          <a:p>
            <a:r>
              <a:rPr lang="en-US" sz="1000" dirty="0"/>
              <a:t>    </a:t>
            </a:r>
            <a:r>
              <a:rPr lang="en-US" sz="1000" dirty="0" err="1"/>
              <a:t>const</a:t>
            </a:r>
            <a:r>
              <a:rPr lang="en-US" sz="1000" dirty="0"/>
              <a:t> </a:t>
            </a:r>
            <a:r>
              <a:rPr lang="en-US" sz="1000" dirty="0" err="1"/>
              <a:t>weight_t</a:t>
            </a:r>
            <a:r>
              <a:rPr lang="en-US" sz="1000" dirty="0"/>
              <a:t> weight;</a:t>
            </a:r>
          </a:p>
          <a:p>
            <a:r>
              <a:rPr lang="en-US" sz="1000" dirty="0"/>
              <a:t>    edge(</a:t>
            </a:r>
            <a:r>
              <a:rPr lang="en-US" sz="1000" dirty="0" err="1"/>
              <a:t>vertex_t</a:t>
            </a:r>
            <a:r>
              <a:rPr lang="en-US" sz="1000" dirty="0"/>
              <a:t> </a:t>
            </a:r>
            <a:r>
              <a:rPr lang="en-US" sz="1000" dirty="0" err="1"/>
              <a:t>arg_target</a:t>
            </a:r>
            <a:r>
              <a:rPr lang="en-US" sz="1000" dirty="0"/>
              <a:t>, </a:t>
            </a:r>
            <a:r>
              <a:rPr lang="en-US" sz="1000" dirty="0" err="1"/>
              <a:t>weight_t</a:t>
            </a:r>
            <a:r>
              <a:rPr lang="en-US" sz="1000" dirty="0"/>
              <a:t> </a:t>
            </a:r>
            <a:r>
              <a:rPr lang="en-US" sz="1000" dirty="0" err="1"/>
              <a:t>arg_weight</a:t>
            </a:r>
            <a:r>
              <a:rPr lang="en-US" sz="1000" dirty="0"/>
              <a:t>)</a:t>
            </a:r>
          </a:p>
          <a:p>
            <a:r>
              <a:rPr lang="en-US" sz="1000" dirty="0"/>
              <a:t>        : target(</a:t>
            </a:r>
            <a:r>
              <a:rPr lang="en-US" sz="1000" dirty="0" err="1"/>
              <a:t>arg_target</a:t>
            </a:r>
            <a:r>
              <a:rPr lang="en-US" sz="1000" dirty="0"/>
              <a:t>), weight(</a:t>
            </a:r>
            <a:r>
              <a:rPr lang="en-US" sz="1000" dirty="0" err="1"/>
              <a:t>arg_weight</a:t>
            </a:r>
            <a:r>
              <a:rPr lang="en-US" sz="1000" dirty="0"/>
              <a:t>) { }</a:t>
            </a:r>
          </a:p>
          <a:p>
            <a:r>
              <a:rPr lang="en-US" sz="1000" dirty="0"/>
              <a:t>};</a:t>
            </a:r>
          </a:p>
          <a:p>
            <a:endParaRPr lang="en-US" sz="1000" dirty="0"/>
          </a:p>
          <a:p>
            <a:r>
              <a:rPr lang="en-US" sz="1000" dirty="0" err="1"/>
              <a:t>typedef</a:t>
            </a:r>
            <a:r>
              <a:rPr lang="en-US" sz="1000" dirty="0"/>
              <a:t> </a:t>
            </a:r>
            <a:r>
              <a:rPr lang="en-US" sz="1000" dirty="0" err="1"/>
              <a:t>std</a:t>
            </a:r>
            <a:r>
              <a:rPr lang="en-US" sz="1000" dirty="0"/>
              <a:t>::map&lt;</a:t>
            </a:r>
            <a:r>
              <a:rPr lang="en-US" sz="1000" dirty="0" err="1"/>
              <a:t>vertex_t</a:t>
            </a:r>
            <a:r>
              <a:rPr lang="en-US" sz="1000" dirty="0"/>
              <a:t>, </a:t>
            </a:r>
            <a:r>
              <a:rPr lang="en-US" sz="1000" dirty="0" err="1"/>
              <a:t>std</a:t>
            </a:r>
            <a:r>
              <a:rPr lang="en-US" sz="1000" dirty="0"/>
              <a:t>::list&lt;edge&gt; &gt; </a:t>
            </a:r>
            <a:r>
              <a:rPr lang="en-US" sz="1000" dirty="0" err="1"/>
              <a:t>adjacency_map_t</a:t>
            </a:r>
            <a:r>
              <a:rPr lang="en-US" sz="1000" dirty="0"/>
              <a:t>;</a:t>
            </a:r>
          </a:p>
          <a:p>
            <a:endParaRPr lang="en-US" sz="1000" dirty="0"/>
          </a:p>
          <a:p>
            <a:endParaRPr lang="en-US" sz="1000" dirty="0"/>
          </a:p>
          <a:p>
            <a:r>
              <a:rPr lang="en-US" sz="1000" dirty="0"/>
              <a:t>void </a:t>
            </a:r>
            <a:r>
              <a:rPr lang="en-US" sz="1000" dirty="0" err="1"/>
              <a:t>DijkstraComputePaths</a:t>
            </a:r>
            <a:r>
              <a:rPr lang="en-US" sz="1000" dirty="0"/>
              <a:t>(</a:t>
            </a:r>
            <a:r>
              <a:rPr lang="en-US" sz="1000" dirty="0" err="1"/>
              <a:t>vertex_t</a:t>
            </a:r>
            <a:r>
              <a:rPr lang="en-US" sz="1000" dirty="0"/>
              <a:t> source,</a:t>
            </a:r>
          </a:p>
          <a:p>
            <a:r>
              <a:rPr lang="en-US" sz="1000" dirty="0"/>
              <a:t>                          </a:t>
            </a:r>
            <a:r>
              <a:rPr lang="en-US" sz="1000" dirty="0" err="1"/>
              <a:t>const</a:t>
            </a:r>
            <a:r>
              <a:rPr lang="en-US" sz="1000" dirty="0"/>
              <a:t> </a:t>
            </a:r>
            <a:r>
              <a:rPr lang="en-US" sz="1000" dirty="0" err="1"/>
              <a:t>adjacency_map_t</a:t>
            </a:r>
            <a:r>
              <a:rPr lang="en-US" sz="1000" dirty="0"/>
              <a:t> &amp;</a:t>
            </a:r>
            <a:r>
              <a:rPr lang="en-US" sz="1000" dirty="0" err="1"/>
              <a:t>adjacency_map</a:t>
            </a:r>
            <a:r>
              <a:rPr lang="en-US" sz="1000" dirty="0"/>
              <a:t>,</a:t>
            </a:r>
          </a:p>
          <a:p>
            <a:r>
              <a:rPr lang="en-US" sz="1000" dirty="0"/>
              <a:t>                          </a:t>
            </a:r>
            <a:r>
              <a:rPr lang="en-US" sz="1000" dirty="0" err="1"/>
              <a:t>std</a:t>
            </a:r>
            <a:r>
              <a:rPr lang="en-US" sz="1000" dirty="0"/>
              <a:t>::map&lt;</a:t>
            </a:r>
            <a:r>
              <a:rPr lang="en-US" sz="1000" dirty="0" err="1"/>
              <a:t>vertex_t</a:t>
            </a:r>
            <a:r>
              <a:rPr lang="en-US" sz="1000" dirty="0"/>
              <a:t>, </a:t>
            </a:r>
            <a:r>
              <a:rPr lang="en-US" sz="1000" dirty="0" err="1"/>
              <a:t>weight_t</a:t>
            </a:r>
            <a:r>
              <a:rPr lang="en-US" sz="1000" dirty="0"/>
              <a:t>&gt; &amp;</a:t>
            </a:r>
            <a:r>
              <a:rPr lang="en-US" sz="1000" dirty="0" err="1"/>
              <a:t>min_distance</a:t>
            </a:r>
            <a:r>
              <a:rPr lang="en-US" sz="1000" dirty="0"/>
              <a:t>,</a:t>
            </a:r>
          </a:p>
          <a:p>
            <a:r>
              <a:rPr lang="en-US" sz="1000" dirty="0"/>
              <a:t>                          </a:t>
            </a:r>
            <a:r>
              <a:rPr lang="en-US" sz="1000" dirty="0" err="1"/>
              <a:t>std</a:t>
            </a:r>
            <a:r>
              <a:rPr lang="en-US" sz="1000" dirty="0"/>
              <a:t>::map&lt;</a:t>
            </a:r>
            <a:r>
              <a:rPr lang="en-US" sz="1000" dirty="0" err="1"/>
              <a:t>vertex_t</a:t>
            </a:r>
            <a:r>
              <a:rPr lang="en-US" sz="1000" dirty="0"/>
              <a:t>, </a:t>
            </a:r>
            <a:r>
              <a:rPr lang="en-US" sz="1000" dirty="0" err="1"/>
              <a:t>vertex_t</a:t>
            </a:r>
            <a:r>
              <a:rPr lang="en-US" sz="1000" dirty="0"/>
              <a:t>&gt; &amp;previous)</a:t>
            </a:r>
          </a:p>
          <a:p>
            <a:r>
              <a:rPr lang="en-US" sz="1000" dirty="0"/>
              <a:t>{</a:t>
            </a:r>
          </a:p>
          <a:p>
            <a:r>
              <a:rPr lang="en-US" sz="1000" dirty="0"/>
              <a:t>    for (</a:t>
            </a:r>
            <a:r>
              <a:rPr lang="en-US" sz="1000" dirty="0" err="1"/>
              <a:t>adjacency_map_t</a:t>
            </a:r>
            <a:r>
              <a:rPr lang="en-US" sz="1000" dirty="0"/>
              <a:t>::</a:t>
            </a:r>
            <a:r>
              <a:rPr lang="en-US" sz="1000" dirty="0" err="1"/>
              <a:t>const_iterator</a:t>
            </a:r>
            <a:r>
              <a:rPr lang="en-US" sz="1000" dirty="0"/>
              <a:t> </a:t>
            </a:r>
            <a:r>
              <a:rPr lang="en-US" sz="1000" dirty="0" err="1"/>
              <a:t>vertex_iter</a:t>
            </a:r>
            <a:r>
              <a:rPr lang="en-US" sz="1000" dirty="0"/>
              <a:t> = </a:t>
            </a:r>
            <a:r>
              <a:rPr lang="en-US" sz="1000" dirty="0" err="1"/>
              <a:t>adjacency_map.begin</a:t>
            </a:r>
            <a:r>
              <a:rPr lang="en-US" sz="1000" dirty="0"/>
              <a:t>();</a:t>
            </a:r>
          </a:p>
          <a:p>
            <a:r>
              <a:rPr lang="en-US" sz="1000" dirty="0"/>
              <a:t>         </a:t>
            </a:r>
            <a:r>
              <a:rPr lang="en-US" sz="1000" dirty="0" err="1"/>
              <a:t>vertex_iter</a:t>
            </a:r>
            <a:r>
              <a:rPr lang="en-US" sz="1000" dirty="0"/>
              <a:t> != </a:t>
            </a:r>
            <a:r>
              <a:rPr lang="en-US" sz="1000" dirty="0" err="1"/>
              <a:t>adjacency_map.end</a:t>
            </a:r>
            <a:r>
              <a:rPr lang="en-US" sz="1000" dirty="0"/>
              <a:t>();</a:t>
            </a:r>
          </a:p>
          <a:p>
            <a:r>
              <a:rPr lang="en-US" sz="1000" dirty="0"/>
              <a:t>         </a:t>
            </a:r>
            <a:r>
              <a:rPr lang="en-US" sz="1000" dirty="0" err="1"/>
              <a:t>vertex_iter</a:t>
            </a:r>
            <a:r>
              <a:rPr lang="en-US" sz="1000" dirty="0"/>
              <a:t>++)</a:t>
            </a:r>
          </a:p>
          <a:p>
            <a:r>
              <a:rPr lang="en-US" sz="1000" dirty="0"/>
              <a:t>    {</a:t>
            </a:r>
          </a:p>
          <a:p>
            <a:r>
              <a:rPr lang="en-US" sz="1000" dirty="0"/>
              <a:t>        </a:t>
            </a:r>
            <a:r>
              <a:rPr lang="en-US" sz="1000" dirty="0" err="1"/>
              <a:t>vertex_t</a:t>
            </a:r>
            <a:r>
              <a:rPr lang="en-US" sz="1000" dirty="0"/>
              <a:t> v = </a:t>
            </a:r>
            <a:r>
              <a:rPr lang="en-US" sz="1000" dirty="0" err="1"/>
              <a:t>vertex_iter</a:t>
            </a:r>
            <a:r>
              <a:rPr lang="en-US" sz="1000" dirty="0"/>
              <a:t>-&gt;first;</a:t>
            </a:r>
          </a:p>
          <a:p>
            <a:r>
              <a:rPr lang="en-US" sz="1000" dirty="0"/>
              <a:t>        </a:t>
            </a:r>
            <a:r>
              <a:rPr lang="en-US" sz="1000" dirty="0" err="1"/>
              <a:t>min_distance</a:t>
            </a:r>
            <a:r>
              <a:rPr lang="en-US" sz="1000" dirty="0"/>
              <a:t>[v] = </a:t>
            </a:r>
            <a:r>
              <a:rPr lang="en-US" sz="1000" dirty="0" err="1"/>
              <a:t>std</a:t>
            </a:r>
            <a:r>
              <a:rPr lang="en-US" sz="1000" dirty="0"/>
              <a:t>::</a:t>
            </a:r>
            <a:r>
              <a:rPr lang="en-US" sz="1000" dirty="0" err="1"/>
              <a:t>numeric_limits</a:t>
            </a:r>
            <a:r>
              <a:rPr lang="en-US" sz="1000" dirty="0"/>
              <a:t>&lt; double &gt;::infinity();</a:t>
            </a:r>
          </a:p>
          <a:p>
            <a:r>
              <a:rPr lang="en-US" sz="1000" dirty="0"/>
              <a:t>        for (</a:t>
            </a:r>
            <a:r>
              <a:rPr lang="en-US" sz="1000" dirty="0" err="1"/>
              <a:t>std</a:t>
            </a:r>
            <a:r>
              <a:rPr lang="en-US" sz="1000" dirty="0"/>
              <a:t>::list&lt;edge&gt;::</a:t>
            </a:r>
            <a:r>
              <a:rPr lang="en-US" sz="1000" dirty="0" err="1"/>
              <a:t>const_iterator</a:t>
            </a:r>
            <a:r>
              <a:rPr lang="en-US" sz="1000" dirty="0"/>
              <a:t> </a:t>
            </a:r>
            <a:r>
              <a:rPr lang="en-US" sz="1000" dirty="0" err="1"/>
              <a:t>edge_iter</a:t>
            </a:r>
            <a:r>
              <a:rPr lang="en-US" sz="1000" dirty="0"/>
              <a:t> = </a:t>
            </a:r>
            <a:r>
              <a:rPr lang="en-US" sz="1000" dirty="0" err="1"/>
              <a:t>vertex_iter</a:t>
            </a:r>
            <a:r>
              <a:rPr lang="en-US" sz="1000" dirty="0"/>
              <a:t>-&gt;</a:t>
            </a:r>
            <a:r>
              <a:rPr lang="en-US" sz="1000" dirty="0" err="1"/>
              <a:t>second.begin</a:t>
            </a:r>
            <a:r>
              <a:rPr lang="en-US" sz="1000" dirty="0"/>
              <a:t>();</a:t>
            </a:r>
          </a:p>
          <a:p>
            <a:r>
              <a:rPr lang="en-US" sz="1000" dirty="0"/>
              <a:t>             </a:t>
            </a:r>
            <a:r>
              <a:rPr lang="en-US" sz="1000" dirty="0" err="1"/>
              <a:t>edge_iter</a:t>
            </a:r>
            <a:r>
              <a:rPr lang="en-US" sz="1000" dirty="0"/>
              <a:t> != </a:t>
            </a:r>
            <a:r>
              <a:rPr lang="en-US" sz="1000" dirty="0" err="1"/>
              <a:t>vertex_iter</a:t>
            </a:r>
            <a:r>
              <a:rPr lang="en-US" sz="1000" dirty="0"/>
              <a:t>-&gt;</a:t>
            </a:r>
            <a:r>
              <a:rPr lang="en-US" sz="1000" dirty="0" err="1"/>
              <a:t>second.end</a:t>
            </a:r>
            <a:r>
              <a:rPr lang="en-US" sz="1000" dirty="0"/>
              <a:t>();</a:t>
            </a:r>
          </a:p>
          <a:p>
            <a:r>
              <a:rPr lang="en-US" sz="1000" dirty="0"/>
              <a:t>             </a:t>
            </a:r>
            <a:r>
              <a:rPr lang="en-US" sz="1000" dirty="0" err="1"/>
              <a:t>edge_iter</a:t>
            </a:r>
            <a:r>
              <a:rPr lang="en-US" sz="1000" dirty="0"/>
              <a:t>++)</a:t>
            </a:r>
          </a:p>
          <a:p>
            <a:r>
              <a:rPr lang="en-US" sz="1000" dirty="0"/>
              <a:t>        {</a:t>
            </a:r>
          </a:p>
          <a:p>
            <a:r>
              <a:rPr lang="en-US" sz="1000" dirty="0"/>
              <a:t>            </a:t>
            </a:r>
            <a:r>
              <a:rPr lang="en-US" sz="1000" dirty="0" err="1"/>
              <a:t>vertex_t</a:t>
            </a:r>
            <a:r>
              <a:rPr lang="en-US" sz="1000" dirty="0"/>
              <a:t> v2 = </a:t>
            </a:r>
            <a:r>
              <a:rPr lang="en-US" sz="1000" dirty="0" err="1"/>
              <a:t>edge_iter</a:t>
            </a:r>
            <a:r>
              <a:rPr lang="en-US" sz="1000" dirty="0"/>
              <a:t>-&gt;target;</a:t>
            </a:r>
          </a:p>
          <a:p>
            <a:r>
              <a:rPr lang="en-US" sz="1000" dirty="0"/>
              <a:t>            </a:t>
            </a:r>
            <a:r>
              <a:rPr lang="en-US" sz="1000" dirty="0" err="1"/>
              <a:t>min_distance</a:t>
            </a:r>
            <a:r>
              <a:rPr lang="en-US" sz="1000" dirty="0"/>
              <a:t>[v2] = </a:t>
            </a:r>
            <a:r>
              <a:rPr lang="en-US" sz="1000" dirty="0" err="1"/>
              <a:t>std</a:t>
            </a:r>
            <a:r>
              <a:rPr lang="en-US" sz="1000" dirty="0"/>
              <a:t>::</a:t>
            </a:r>
            <a:r>
              <a:rPr lang="en-US" sz="1000" dirty="0" err="1"/>
              <a:t>numeric_limits</a:t>
            </a:r>
            <a:r>
              <a:rPr lang="en-US" sz="1000" dirty="0"/>
              <a:t>&lt; double &gt;::infinity();</a:t>
            </a:r>
          </a:p>
          <a:p>
            <a:r>
              <a:rPr lang="en-US" sz="1000" dirty="0"/>
              <a:t>        }</a:t>
            </a:r>
          </a:p>
          <a:p>
            <a:r>
              <a:rPr lang="en-US" sz="1000" dirty="0"/>
              <a:t>    }</a:t>
            </a:r>
          </a:p>
          <a:p>
            <a:r>
              <a:rPr lang="en-US" sz="1000" dirty="0"/>
              <a:t>    </a:t>
            </a:r>
            <a:r>
              <a:rPr lang="en-US" sz="1000" dirty="0" err="1"/>
              <a:t>min_distance</a:t>
            </a:r>
            <a:r>
              <a:rPr lang="en-US" sz="1000" dirty="0"/>
              <a:t>[source] = 0;</a:t>
            </a:r>
          </a:p>
          <a:p>
            <a:r>
              <a:rPr lang="en-US" sz="1000" dirty="0"/>
              <a:t>    </a:t>
            </a:r>
            <a:r>
              <a:rPr lang="en-US" sz="1000" dirty="0" err="1"/>
              <a:t>std</a:t>
            </a:r>
            <a:r>
              <a:rPr lang="en-US" sz="1000" dirty="0"/>
              <a:t>::set&lt; </a:t>
            </a:r>
            <a:r>
              <a:rPr lang="en-US" sz="1000" dirty="0" err="1"/>
              <a:t>std</a:t>
            </a:r>
            <a:r>
              <a:rPr lang="en-US" sz="1000" dirty="0"/>
              <a:t>::pair&lt;</a:t>
            </a:r>
            <a:r>
              <a:rPr lang="en-US" sz="1000" dirty="0" err="1"/>
              <a:t>weight_t</a:t>
            </a:r>
            <a:r>
              <a:rPr lang="en-US" sz="1000" dirty="0"/>
              <a:t>, </a:t>
            </a:r>
            <a:r>
              <a:rPr lang="en-US" sz="1000" dirty="0" err="1"/>
              <a:t>vertex_t</a:t>
            </a:r>
            <a:r>
              <a:rPr lang="en-US" sz="1000" dirty="0"/>
              <a:t>&gt; &gt; </a:t>
            </a:r>
            <a:r>
              <a:rPr lang="en-US" sz="1000" dirty="0" err="1"/>
              <a:t>vertex_queue</a:t>
            </a:r>
            <a:r>
              <a:rPr lang="en-US" sz="1000" dirty="0"/>
              <a:t>;</a:t>
            </a:r>
          </a:p>
          <a:p>
            <a:r>
              <a:rPr lang="en-US" sz="1000" dirty="0"/>
              <a:t>    </a:t>
            </a:r>
            <a:r>
              <a:rPr lang="en-US" sz="1000" dirty="0" err="1"/>
              <a:t>vertex_queue.insert</a:t>
            </a:r>
            <a:r>
              <a:rPr lang="en-US" sz="1000" dirty="0"/>
              <a:t>(</a:t>
            </a:r>
            <a:r>
              <a:rPr lang="en-US" sz="1000" dirty="0" err="1"/>
              <a:t>std</a:t>
            </a:r>
            <a:r>
              <a:rPr lang="en-US" sz="1000" dirty="0"/>
              <a:t>::</a:t>
            </a:r>
            <a:r>
              <a:rPr lang="en-US" sz="1000" dirty="0" err="1"/>
              <a:t>make_pair</a:t>
            </a:r>
            <a:r>
              <a:rPr lang="en-US" sz="1000" dirty="0"/>
              <a:t>(</a:t>
            </a:r>
            <a:r>
              <a:rPr lang="en-US" sz="1000" dirty="0" err="1"/>
              <a:t>min_distance</a:t>
            </a:r>
            <a:r>
              <a:rPr lang="en-US" sz="1000" dirty="0"/>
              <a:t>[source], source));</a:t>
            </a:r>
          </a:p>
          <a:p>
            <a:endParaRPr lang="en-US" sz="1000" dirty="0"/>
          </a:p>
          <a:p>
            <a:r>
              <a:rPr lang="en-US" sz="1000" dirty="0"/>
              <a:t>    while (!</a:t>
            </a:r>
            <a:r>
              <a:rPr lang="en-US" sz="1000" dirty="0" err="1"/>
              <a:t>vertex_queue.empty</a:t>
            </a:r>
            <a:r>
              <a:rPr lang="en-US" sz="1000" dirty="0"/>
              <a:t>()) </a:t>
            </a:r>
          </a:p>
          <a:p>
            <a:r>
              <a:rPr lang="en-US" sz="1000" dirty="0"/>
              <a:t>    {</a:t>
            </a:r>
          </a:p>
          <a:p>
            <a:r>
              <a:rPr lang="en-US" sz="1000" dirty="0"/>
              <a:t>        </a:t>
            </a:r>
            <a:r>
              <a:rPr lang="en-US" sz="1000" dirty="0" err="1"/>
              <a:t>vertex_t</a:t>
            </a:r>
            <a:r>
              <a:rPr lang="en-US" sz="1000" dirty="0"/>
              <a:t> u = </a:t>
            </a:r>
            <a:r>
              <a:rPr lang="en-US" sz="1000" dirty="0" err="1"/>
              <a:t>vertex_queue.begin</a:t>
            </a:r>
            <a:r>
              <a:rPr lang="en-US" sz="1000" dirty="0"/>
              <a:t>()-&gt;second;</a:t>
            </a:r>
          </a:p>
          <a:p>
            <a:r>
              <a:rPr lang="en-US" sz="1000" dirty="0"/>
              <a:t>        </a:t>
            </a:r>
            <a:r>
              <a:rPr lang="en-US" sz="1000" dirty="0" err="1"/>
              <a:t>vertex_queue.erase</a:t>
            </a:r>
            <a:r>
              <a:rPr lang="en-US" sz="1000" dirty="0"/>
              <a:t>(</a:t>
            </a:r>
            <a:r>
              <a:rPr lang="en-US" sz="1000" dirty="0" err="1"/>
              <a:t>vertex_queue.begin</a:t>
            </a:r>
            <a:r>
              <a:rPr lang="en-US" sz="1000" dirty="0"/>
              <a:t>());</a:t>
            </a:r>
          </a:p>
          <a:p>
            <a:endParaRPr lang="en-US" sz="1000" dirty="0"/>
          </a:p>
          <a:p>
            <a:endParaRPr lang="en-US" sz="1000" dirty="0"/>
          </a:p>
          <a:p>
            <a:r>
              <a:rPr lang="en-US" sz="1000" dirty="0"/>
              <a:t>        // Visit each edge exiting u</a:t>
            </a:r>
          </a:p>
          <a:p>
            <a:r>
              <a:rPr lang="en-US" sz="1000" dirty="0"/>
              <a:t>        </a:t>
            </a:r>
            <a:r>
              <a:rPr lang="en-US" sz="1000" dirty="0" err="1"/>
              <a:t>const</a:t>
            </a:r>
            <a:r>
              <a:rPr lang="en-US" sz="1000" dirty="0"/>
              <a:t> </a:t>
            </a:r>
            <a:r>
              <a:rPr lang="en-US" sz="1000" dirty="0" err="1"/>
              <a:t>std</a:t>
            </a:r>
            <a:r>
              <a:rPr lang="en-US" sz="1000" dirty="0"/>
              <a:t>::list&lt;edge&gt; &amp;edges = </a:t>
            </a:r>
            <a:r>
              <a:rPr lang="en-US" sz="1000" dirty="0" err="1"/>
              <a:t>adjacency_map.find</a:t>
            </a:r>
            <a:r>
              <a:rPr lang="en-US" sz="1000" dirty="0"/>
              <a:t>(u)-&gt;second;</a:t>
            </a:r>
          </a:p>
          <a:p>
            <a:r>
              <a:rPr lang="en-US" sz="1000" dirty="0"/>
              <a:t>        for (</a:t>
            </a:r>
            <a:r>
              <a:rPr lang="en-US" sz="1000" dirty="0" err="1"/>
              <a:t>std</a:t>
            </a:r>
            <a:r>
              <a:rPr lang="en-US" sz="1000" dirty="0"/>
              <a:t>::list&lt;edge&gt;::</a:t>
            </a:r>
            <a:r>
              <a:rPr lang="en-US" sz="1000" dirty="0" err="1"/>
              <a:t>const_iterator</a:t>
            </a:r>
            <a:r>
              <a:rPr lang="en-US" sz="1000" dirty="0"/>
              <a:t> </a:t>
            </a:r>
            <a:r>
              <a:rPr lang="en-US" sz="1000" dirty="0" err="1"/>
              <a:t>edge_iter</a:t>
            </a:r>
            <a:r>
              <a:rPr lang="en-US" sz="1000" dirty="0"/>
              <a:t> = </a:t>
            </a:r>
            <a:r>
              <a:rPr lang="en-US" sz="1000" dirty="0" err="1"/>
              <a:t>edges.begin</a:t>
            </a:r>
            <a:r>
              <a:rPr lang="en-US" sz="1000" dirty="0"/>
              <a:t>();</a:t>
            </a:r>
          </a:p>
          <a:p>
            <a:r>
              <a:rPr lang="en-US" sz="1000" dirty="0"/>
              <a:t>             </a:t>
            </a:r>
            <a:r>
              <a:rPr lang="en-US" sz="1000" dirty="0" err="1"/>
              <a:t>edge_iter</a:t>
            </a:r>
            <a:r>
              <a:rPr lang="en-US" sz="1000" dirty="0"/>
              <a:t> != </a:t>
            </a:r>
            <a:r>
              <a:rPr lang="en-US" sz="1000" dirty="0" err="1"/>
              <a:t>edges.end</a:t>
            </a:r>
            <a:r>
              <a:rPr lang="en-US" sz="1000" dirty="0"/>
              <a:t>();</a:t>
            </a:r>
          </a:p>
          <a:p>
            <a:r>
              <a:rPr lang="en-US" sz="1000" dirty="0"/>
              <a:t>             </a:t>
            </a:r>
            <a:r>
              <a:rPr lang="en-US" sz="1000" dirty="0" err="1"/>
              <a:t>edge_iter</a:t>
            </a:r>
            <a:r>
              <a:rPr lang="en-US" sz="1000" dirty="0"/>
              <a:t>++)</a:t>
            </a:r>
          </a:p>
          <a:p>
            <a:r>
              <a:rPr lang="en-US" sz="1000" dirty="0"/>
              <a:t>        {</a:t>
            </a:r>
          </a:p>
          <a:p>
            <a:r>
              <a:rPr lang="en-US" sz="1000" dirty="0"/>
              <a:t>            </a:t>
            </a:r>
            <a:r>
              <a:rPr lang="en-US" sz="1000" dirty="0" err="1"/>
              <a:t>vertex_t</a:t>
            </a:r>
            <a:r>
              <a:rPr lang="en-US" sz="1000" dirty="0"/>
              <a:t> v = </a:t>
            </a:r>
            <a:r>
              <a:rPr lang="en-US" sz="1000" dirty="0" err="1"/>
              <a:t>edge_iter</a:t>
            </a:r>
            <a:r>
              <a:rPr lang="en-US" sz="1000" dirty="0"/>
              <a:t>-&gt;target;</a:t>
            </a:r>
          </a:p>
          <a:p>
            <a:r>
              <a:rPr lang="en-US" sz="1000" dirty="0"/>
              <a:t>            </a:t>
            </a:r>
            <a:r>
              <a:rPr lang="en-US" sz="1000" dirty="0" err="1"/>
              <a:t>weight_t</a:t>
            </a:r>
            <a:r>
              <a:rPr lang="en-US" sz="1000" dirty="0"/>
              <a:t> weight = </a:t>
            </a:r>
            <a:r>
              <a:rPr lang="en-US" sz="1000" dirty="0" err="1"/>
              <a:t>edge_iter</a:t>
            </a:r>
            <a:r>
              <a:rPr lang="en-US" sz="1000" dirty="0"/>
              <a:t>-&gt;weight;</a:t>
            </a:r>
          </a:p>
          <a:p>
            <a:r>
              <a:rPr lang="en-US" sz="1000" dirty="0"/>
              <a:t>            </a:t>
            </a:r>
            <a:r>
              <a:rPr lang="en-US" sz="1000" dirty="0" err="1"/>
              <a:t>weight_t</a:t>
            </a:r>
            <a:r>
              <a:rPr lang="en-US" sz="1000" dirty="0"/>
              <a:t> </a:t>
            </a:r>
            <a:r>
              <a:rPr lang="en-US" sz="1000" dirty="0" err="1"/>
              <a:t>distance_through_u</a:t>
            </a:r>
            <a:r>
              <a:rPr lang="en-US" sz="1000" dirty="0"/>
              <a:t> = </a:t>
            </a:r>
            <a:r>
              <a:rPr lang="en-US" sz="1000" dirty="0" err="1"/>
              <a:t>min_distance</a:t>
            </a:r>
            <a:r>
              <a:rPr lang="en-US" sz="1000" dirty="0"/>
              <a:t>[u] + weight;</a:t>
            </a:r>
          </a:p>
          <a:p>
            <a:r>
              <a:rPr lang="en-US" sz="1000" dirty="0"/>
              <a:t>	    if (</a:t>
            </a:r>
            <a:r>
              <a:rPr lang="en-US" sz="1000" dirty="0" err="1"/>
              <a:t>distance_through_u</a:t>
            </a:r>
            <a:r>
              <a:rPr lang="en-US" sz="1000" dirty="0"/>
              <a:t> &lt; </a:t>
            </a:r>
            <a:r>
              <a:rPr lang="en-US" sz="1000" dirty="0" err="1"/>
              <a:t>min_distance</a:t>
            </a:r>
            <a:r>
              <a:rPr lang="en-US" sz="1000" dirty="0"/>
              <a:t>[v]) {</a:t>
            </a:r>
          </a:p>
          <a:p>
            <a:r>
              <a:rPr lang="en-US" sz="1000" dirty="0"/>
              <a:t>	        </a:t>
            </a:r>
            <a:r>
              <a:rPr lang="en-US" sz="1000" dirty="0" err="1"/>
              <a:t>vertex_queue.erase</a:t>
            </a:r>
            <a:r>
              <a:rPr lang="en-US" sz="1000" dirty="0"/>
              <a:t>(</a:t>
            </a:r>
            <a:r>
              <a:rPr lang="en-US" sz="1000" dirty="0" err="1"/>
              <a:t>std</a:t>
            </a:r>
            <a:r>
              <a:rPr lang="en-US" sz="1000" dirty="0"/>
              <a:t>::</a:t>
            </a:r>
            <a:r>
              <a:rPr lang="en-US" sz="1000" dirty="0" err="1"/>
              <a:t>make_pair</a:t>
            </a:r>
            <a:r>
              <a:rPr lang="en-US" sz="1000" dirty="0"/>
              <a:t>(</a:t>
            </a:r>
            <a:r>
              <a:rPr lang="en-US" sz="1000" dirty="0" err="1"/>
              <a:t>min_distance</a:t>
            </a:r>
            <a:r>
              <a:rPr lang="en-US" sz="1000" dirty="0"/>
              <a:t>[v], v));</a:t>
            </a:r>
          </a:p>
          <a:p>
            <a:endParaRPr lang="en-US" sz="1000" dirty="0"/>
          </a:p>
          <a:p>
            <a:r>
              <a:rPr lang="en-US" sz="1000" dirty="0"/>
              <a:t>	        </a:t>
            </a:r>
            <a:r>
              <a:rPr lang="en-US" sz="1000" dirty="0" err="1"/>
              <a:t>min_distance</a:t>
            </a:r>
            <a:r>
              <a:rPr lang="en-US" sz="1000" dirty="0"/>
              <a:t>[v] = </a:t>
            </a:r>
            <a:r>
              <a:rPr lang="en-US" sz="1000" dirty="0" err="1"/>
              <a:t>distance_through_u</a:t>
            </a:r>
            <a:r>
              <a:rPr lang="en-US" sz="1000" dirty="0"/>
              <a:t>;</a:t>
            </a:r>
          </a:p>
          <a:p>
            <a:r>
              <a:rPr lang="en-US" sz="1000" dirty="0"/>
              <a:t>	        previous[v] = u;</a:t>
            </a:r>
          </a:p>
          <a:p>
            <a:r>
              <a:rPr lang="en-US" sz="1000" dirty="0"/>
              <a:t>	        </a:t>
            </a:r>
            <a:r>
              <a:rPr lang="en-US" sz="1000" dirty="0" err="1"/>
              <a:t>vertex_queue.insert</a:t>
            </a:r>
            <a:r>
              <a:rPr lang="en-US" sz="1000" dirty="0"/>
              <a:t>(</a:t>
            </a:r>
            <a:r>
              <a:rPr lang="en-US" sz="1000" dirty="0" err="1"/>
              <a:t>std</a:t>
            </a:r>
            <a:r>
              <a:rPr lang="en-US" sz="1000" dirty="0"/>
              <a:t>::</a:t>
            </a:r>
            <a:r>
              <a:rPr lang="en-US" sz="1000" dirty="0" err="1"/>
              <a:t>make_pair</a:t>
            </a:r>
            <a:r>
              <a:rPr lang="en-US" sz="1000" dirty="0"/>
              <a:t>(</a:t>
            </a:r>
            <a:r>
              <a:rPr lang="en-US" sz="1000" dirty="0" err="1"/>
              <a:t>min_distance</a:t>
            </a:r>
            <a:r>
              <a:rPr lang="en-US" sz="1000" dirty="0"/>
              <a:t>[v], v));</a:t>
            </a:r>
          </a:p>
          <a:p>
            <a:r>
              <a:rPr lang="en-US" sz="1000" dirty="0"/>
              <a:t>	    }</a:t>
            </a:r>
          </a:p>
          <a:p>
            <a:r>
              <a:rPr lang="en-US" sz="1000" dirty="0"/>
              <a:t>        }</a:t>
            </a:r>
          </a:p>
          <a:p>
            <a:r>
              <a:rPr lang="en-US" sz="1000" dirty="0"/>
              <a:t>    }</a:t>
            </a:r>
          </a:p>
          <a:p>
            <a:r>
              <a:rPr lang="en-US" sz="1000" dirty="0"/>
              <a:t>}</a:t>
            </a:r>
          </a:p>
          <a:p>
            <a:endParaRPr lang="en-US" sz="1000" dirty="0"/>
          </a:p>
          <a:p>
            <a:r>
              <a:rPr lang="en-US" sz="1000" dirty="0" err="1"/>
              <a:t>std</a:t>
            </a:r>
            <a:r>
              <a:rPr lang="en-US" sz="1000" dirty="0"/>
              <a:t>::list&lt;</a:t>
            </a:r>
            <a:r>
              <a:rPr lang="en-US" sz="1000" dirty="0" err="1"/>
              <a:t>vertex_t</a:t>
            </a:r>
            <a:r>
              <a:rPr lang="en-US" sz="1000" dirty="0"/>
              <a:t>&gt; </a:t>
            </a:r>
            <a:r>
              <a:rPr lang="en-US" sz="1000" dirty="0" err="1"/>
              <a:t>DijkstraGetShortestPathTo</a:t>
            </a:r>
            <a:r>
              <a:rPr lang="en-US" sz="1000" dirty="0"/>
              <a:t>(</a:t>
            </a:r>
          </a:p>
          <a:p>
            <a:r>
              <a:rPr lang="en-US" sz="1000" dirty="0"/>
              <a:t>    </a:t>
            </a:r>
            <a:r>
              <a:rPr lang="en-US" sz="1000" dirty="0" err="1"/>
              <a:t>vertex_t</a:t>
            </a:r>
            <a:r>
              <a:rPr lang="en-US" sz="1000" dirty="0"/>
              <a:t> target, </a:t>
            </a:r>
            <a:r>
              <a:rPr lang="en-US" sz="1000" dirty="0" err="1"/>
              <a:t>const</a:t>
            </a:r>
            <a:r>
              <a:rPr lang="en-US" sz="1000" dirty="0"/>
              <a:t> </a:t>
            </a:r>
            <a:r>
              <a:rPr lang="en-US" sz="1000" dirty="0" err="1"/>
              <a:t>std</a:t>
            </a:r>
            <a:r>
              <a:rPr lang="en-US" sz="1000" dirty="0"/>
              <a:t>::map&lt;</a:t>
            </a:r>
            <a:r>
              <a:rPr lang="en-US" sz="1000" dirty="0" err="1"/>
              <a:t>vertex_t</a:t>
            </a:r>
            <a:r>
              <a:rPr lang="en-US" sz="1000" dirty="0"/>
              <a:t>, </a:t>
            </a:r>
            <a:r>
              <a:rPr lang="en-US" sz="1000" dirty="0" err="1"/>
              <a:t>vertex_t</a:t>
            </a:r>
            <a:r>
              <a:rPr lang="en-US" sz="1000" dirty="0"/>
              <a:t>&gt; &amp;previous)</a:t>
            </a:r>
          </a:p>
          <a:p>
            <a:r>
              <a:rPr lang="en-US" sz="1000" dirty="0"/>
              <a:t>{</a:t>
            </a:r>
          </a:p>
          <a:p>
            <a:r>
              <a:rPr lang="en-US" sz="1000" dirty="0"/>
              <a:t>    </a:t>
            </a:r>
            <a:r>
              <a:rPr lang="en-US" sz="1000" dirty="0" err="1"/>
              <a:t>std</a:t>
            </a:r>
            <a:r>
              <a:rPr lang="en-US" sz="1000" dirty="0"/>
              <a:t>::list&lt;</a:t>
            </a:r>
            <a:r>
              <a:rPr lang="en-US" sz="1000" dirty="0" err="1"/>
              <a:t>vertex_t</a:t>
            </a:r>
            <a:r>
              <a:rPr lang="en-US" sz="1000" dirty="0"/>
              <a:t>&gt; path;</a:t>
            </a:r>
          </a:p>
          <a:p>
            <a:r>
              <a:rPr lang="en-US" sz="1000" dirty="0"/>
              <a:t>    </a:t>
            </a:r>
            <a:r>
              <a:rPr lang="en-US" sz="1000" dirty="0" err="1"/>
              <a:t>std</a:t>
            </a:r>
            <a:r>
              <a:rPr lang="en-US" sz="1000" dirty="0"/>
              <a:t>::map&lt;</a:t>
            </a:r>
            <a:r>
              <a:rPr lang="en-US" sz="1000" dirty="0" err="1"/>
              <a:t>vertex_t</a:t>
            </a:r>
            <a:r>
              <a:rPr lang="en-US" sz="1000" dirty="0"/>
              <a:t>, </a:t>
            </a:r>
            <a:r>
              <a:rPr lang="en-US" sz="1000" dirty="0" err="1"/>
              <a:t>vertex_t</a:t>
            </a:r>
            <a:r>
              <a:rPr lang="en-US" sz="1000" dirty="0"/>
              <a:t>&gt;::</a:t>
            </a:r>
            <a:r>
              <a:rPr lang="en-US" sz="1000" dirty="0" err="1"/>
              <a:t>const_iterator</a:t>
            </a:r>
            <a:r>
              <a:rPr lang="en-US" sz="1000" dirty="0"/>
              <a:t> </a:t>
            </a:r>
            <a:r>
              <a:rPr lang="en-US" sz="1000" dirty="0" err="1"/>
              <a:t>prev</a:t>
            </a:r>
            <a:r>
              <a:rPr lang="en-US" sz="1000" dirty="0"/>
              <a:t>;</a:t>
            </a:r>
          </a:p>
          <a:p>
            <a:r>
              <a:rPr lang="en-US" sz="1000" dirty="0"/>
              <a:t>    </a:t>
            </a:r>
            <a:r>
              <a:rPr lang="en-US" sz="1000" dirty="0" err="1"/>
              <a:t>vertex_t</a:t>
            </a:r>
            <a:r>
              <a:rPr lang="en-US" sz="1000" dirty="0"/>
              <a:t> vertex = target;</a:t>
            </a:r>
          </a:p>
          <a:p>
            <a:r>
              <a:rPr lang="en-US" sz="1000" dirty="0"/>
              <a:t>    </a:t>
            </a:r>
            <a:r>
              <a:rPr lang="en-US" sz="1000" dirty="0" err="1"/>
              <a:t>path.push_front</a:t>
            </a:r>
            <a:r>
              <a:rPr lang="en-US" sz="1000" dirty="0"/>
              <a:t>(vertex);</a:t>
            </a:r>
          </a:p>
          <a:p>
            <a:r>
              <a:rPr lang="en-US" sz="1000" dirty="0"/>
              <a:t>    while((</a:t>
            </a:r>
            <a:r>
              <a:rPr lang="en-US" sz="1000" dirty="0" err="1"/>
              <a:t>prev</a:t>
            </a:r>
            <a:r>
              <a:rPr lang="en-US" sz="1000" dirty="0"/>
              <a:t> = </a:t>
            </a:r>
            <a:r>
              <a:rPr lang="en-US" sz="1000" dirty="0" err="1"/>
              <a:t>previous.find</a:t>
            </a:r>
            <a:r>
              <a:rPr lang="en-US" sz="1000" dirty="0"/>
              <a:t>(vertex)) != </a:t>
            </a:r>
            <a:r>
              <a:rPr lang="en-US" sz="1000" dirty="0" err="1"/>
              <a:t>previous.end</a:t>
            </a:r>
            <a:r>
              <a:rPr lang="en-US" sz="1000" dirty="0"/>
              <a:t>())</a:t>
            </a:r>
          </a:p>
          <a:p>
            <a:r>
              <a:rPr lang="en-US" sz="1000" dirty="0"/>
              <a:t>    {</a:t>
            </a:r>
          </a:p>
          <a:p>
            <a:r>
              <a:rPr lang="en-US" sz="1000" dirty="0"/>
              <a:t>        vertex = </a:t>
            </a:r>
            <a:r>
              <a:rPr lang="en-US" sz="1000" dirty="0" err="1"/>
              <a:t>prev</a:t>
            </a:r>
            <a:r>
              <a:rPr lang="en-US" sz="1000" dirty="0"/>
              <a:t>-&gt;second;</a:t>
            </a:r>
          </a:p>
          <a:p>
            <a:r>
              <a:rPr lang="en-US" sz="1000" dirty="0"/>
              <a:t>        </a:t>
            </a:r>
            <a:r>
              <a:rPr lang="en-US" sz="1000" dirty="0" err="1"/>
              <a:t>path.push_front</a:t>
            </a:r>
            <a:r>
              <a:rPr lang="en-US" sz="1000" dirty="0"/>
              <a:t>(vertex);</a:t>
            </a:r>
          </a:p>
          <a:p>
            <a:r>
              <a:rPr lang="en-US" sz="1000" dirty="0"/>
              <a:t>    }</a:t>
            </a:r>
          </a:p>
          <a:p>
            <a:r>
              <a:rPr lang="en-US" sz="1000" dirty="0"/>
              <a:t>    return path;</a:t>
            </a:r>
          </a:p>
          <a:p>
            <a:r>
              <a:rPr lang="en-US" sz="1000" dirty="0"/>
              <a:t>}</a:t>
            </a:r>
          </a:p>
          <a:p>
            <a:endParaRPr lang="en-US" sz="1000" dirty="0"/>
          </a:p>
          <a:p>
            <a:r>
              <a:rPr lang="en-US" sz="1000" dirty="0" err="1"/>
              <a:t>int</a:t>
            </a:r>
            <a:r>
              <a:rPr lang="en-US" sz="1000" dirty="0"/>
              <a:t> main()</a:t>
            </a:r>
          </a:p>
          <a:p>
            <a:r>
              <a:rPr lang="en-US" sz="1000" dirty="0"/>
              <a:t>{</a:t>
            </a:r>
          </a:p>
          <a:p>
            <a:r>
              <a:rPr lang="en-US" sz="1000" dirty="0"/>
              <a:t>    </a:t>
            </a:r>
            <a:r>
              <a:rPr lang="en-US" sz="1000" dirty="0" err="1"/>
              <a:t>adjacency_map_t</a:t>
            </a:r>
            <a:r>
              <a:rPr lang="en-US" sz="1000" dirty="0"/>
              <a:t> </a:t>
            </a:r>
            <a:r>
              <a:rPr lang="en-US" sz="1000" dirty="0" err="1"/>
              <a:t>adjacency_map</a:t>
            </a:r>
            <a:r>
              <a:rPr lang="en-US" sz="1000" dirty="0"/>
              <a:t>;</a:t>
            </a:r>
          </a:p>
          <a:p>
            <a:r>
              <a:rPr lang="en-US" sz="1000" dirty="0"/>
              <a:t>    </a:t>
            </a:r>
            <a:r>
              <a:rPr lang="en-US" sz="1000" dirty="0" err="1"/>
              <a:t>std</a:t>
            </a:r>
            <a:r>
              <a:rPr lang="en-US" sz="1000" dirty="0"/>
              <a:t>::vector&lt;</a:t>
            </a:r>
            <a:r>
              <a:rPr lang="en-US" sz="1000" dirty="0" err="1"/>
              <a:t>std</a:t>
            </a:r>
            <a:r>
              <a:rPr lang="en-US" sz="1000" dirty="0"/>
              <a:t>::string&gt; </a:t>
            </a:r>
            <a:r>
              <a:rPr lang="en-US" sz="1000" dirty="0" err="1"/>
              <a:t>vertex_names</a:t>
            </a:r>
            <a:r>
              <a:rPr lang="en-US" sz="1000" dirty="0"/>
              <a:t>;</a:t>
            </a:r>
          </a:p>
          <a:p>
            <a:endParaRPr lang="en-US" sz="1000" dirty="0"/>
          </a:p>
          <a:p>
            <a:r>
              <a:rPr lang="en-US" sz="1000" dirty="0"/>
              <a:t>    </a:t>
            </a:r>
            <a:r>
              <a:rPr lang="en-US" sz="1000" dirty="0" err="1"/>
              <a:t>vertex_names.push_back</a:t>
            </a:r>
            <a:r>
              <a:rPr lang="en-US" sz="1000" dirty="0"/>
              <a:t>("Harrisburg");   // 0</a:t>
            </a:r>
          </a:p>
          <a:p>
            <a:r>
              <a:rPr lang="en-US" sz="1000" dirty="0"/>
              <a:t>    </a:t>
            </a:r>
            <a:r>
              <a:rPr lang="en-US" sz="1000" dirty="0" err="1"/>
              <a:t>vertex_names.push_back</a:t>
            </a:r>
            <a:r>
              <a:rPr lang="en-US" sz="1000" dirty="0"/>
              <a:t>("Baltimore");    // 1</a:t>
            </a:r>
          </a:p>
          <a:p>
            <a:r>
              <a:rPr lang="en-US" sz="1000" dirty="0"/>
              <a:t>    </a:t>
            </a:r>
            <a:r>
              <a:rPr lang="en-US" sz="1000" dirty="0" err="1"/>
              <a:t>vertex_names.push_back</a:t>
            </a:r>
            <a:r>
              <a:rPr lang="en-US" sz="1000" dirty="0"/>
              <a:t>("Washington");   // 2</a:t>
            </a:r>
          </a:p>
          <a:p>
            <a:r>
              <a:rPr lang="en-US" sz="1000" dirty="0"/>
              <a:t>    </a:t>
            </a:r>
            <a:r>
              <a:rPr lang="en-US" sz="1000" dirty="0" err="1"/>
              <a:t>vertex_names.push_back</a:t>
            </a:r>
            <a:r>
              <a:rPr lang="en-US" sz="1000" dirty="0"/>
              <a:t>("Philadelphia"); // 3</a:t>
            </a:r>
          </a:p>
          <a:p>
            <a:r>
              <a:rPr lang="en-US" sz="1000" dirty="0"/>
              <a:t>    </a:t>
            </a:r>
            <a:r>
              <a:rPr lang="en-US" sz="1000" dirty="0" err="1"/>
              <a:t>vertex_names.push_back</a:t>
            </a:r>
            <a:r>
              <a:rPr lang="en-US" sz="1000" dirty="0"/>
              <a:t>("Binghamton");   // 4</a:t>
            </a:r>
          </a:p>
          <a:p>
            <a:r>
              <a:rPr lang="en-US" sz="1000" dirty="0"/>
              <a:t>    </a:t>
            </a:r>
            <a:r>
              <a:rPr lang="en-US" sz="1000" dirty="0" err="1"/>
              <a:t>vertex_names.push_back</a:t>
            </a:r>
            <a:r>
              <a:rPr lang="en-US" sz="1000" dirty="0"/>
              <a:t>("Allentown");    // 5</a:t>
            </a:r>
          </a:p>
          <a:p>
            <a:r>
              <a:rPr lang="en-US" sz="1000" dirty="0"/>
              <a:t>    </a:t>
            </a:r>
            <a:r>
              <a:rPr lang="en-US" sz="1000" dirty="0" err="1"/>
              <a:t>vertex_names.push_back</a:t>
            </a:r>
            <a:r>
              <a:rPr lang="en-US" sz="1000" dirty="0"/>
              <a:t>("New York");     // 6</a:t>
            </a:r>
          </a:p>
          <a:p>
            <a:r>
              <a:rPr lang="en-US" sz="1000" dirty="0"/>
              <a:t>    </a:t>
            </a:r>
            <a:r>
              <a:rPr lang="en-US" sz="1000" dirty="0" err="1"/>
              <a:t>adjacency_map</a:t>
            </a:r>
            <a:r>
              <a:rPr lang="en-US" sz="1000" dirty="0"/>
              <a:t>[0].</a:t>
            </a:r>
            <a:r>
              <a:rPr lang="en-US" sz="1000" dirty="0" err="1"/>
              <a:t>push_back</a:t>
            </a:r>
            <a:r>
              <a:rPr lang="en-US" sz="1000" dirty="0"/>
              <a:t>(edge(1,  79.83));</a:t>
            </a:r>
          </a:p>
          <a:p>
            <a:r>
              <a:rPr lang="en-US" sz="1000" dirty="0"/>
              <a:t>    </a:t>
            </a:r>
            <a:r>
              <a:rPr lang="en-US" sz="1000" dirty="0" err="1"/>
              <a:t>adjacency_map</a:t>
            </a:r>
            <a:r>
              <a:rPr lang="en-US" sz="1000" dirty="0"/>
              <a:t>[0].</a:t>
            </a:r>
            <a:r>
              <a:rPr lang="en-US" sz="1000" dirty="0" err="1"/>
              <a:t>push_back</a:t>
            </a:r>
            <a:r>
              <a:rPr lang="en-US" sz="1000" dirty="0"/>
              <a:t>(edge(5,  81.15));</a:t>
            </a:r>
          </a:p>
          <a:p>
            <a:r>
              <a:rPr lang="en-US" sz="1000" dirty="0"/>
              <a:t>    </a:t>
            </a:r>
            <a:r>
              <a:rPr lang="en-US" sz="1000" dirty="0" err="1"/>
              <a:t>adjacency_map</a:t>
            </a:r>
            <a:r>
              <a:rPr lang="en-US" sz="1000" dirty="0"/>
              <a:t>[1].</a:t>
            </a:r>
            <a:r>
              <a:rPr lang="en-US" sz="1000" dirty="0" err="1"/>
              <a:t>push_back</a:t>
            </a:r>
            <a:r>
              <a:rPr lang="en-US" sz="1000" dirty="0"/>
              <a:t>(edge(0,  79.75));</a:t>
            </a:r>
          </a:p>
          <a:p>
            <a:r>
              <a:rPr lang="en-US" sz="1000" dirty="0"/>
              <a:t>    </a:t>
            </a:r>
            <a:r>
              <a:rPr lang="en-US" sz="1000" dirty="0" err="1"/>
              <a:t>adjacency_map</a:t>
            </a:r>
            <a:r>
              <a:rPr lang="en-US" sz="1000" dirty="0"/>
              <a:t>[1].</a:t>
            </a:r>
            <a:r>
              <a:rPr lang="en-US" sz="1000" dirty="0" err="1"/>
              <a:t>push_back</a:t>
            </a:r>
            <a:r>
              <a:rPr lang="en-US" sz="1000" dirty="0"/>
              <a:t>(edge(2,  39.42));</a:t>
            </a:r>
          </a:p>
          <a:p>
            <a:r>
              <a:rPr lang="en-US" sz="1000" dirty="0"/>
              <a:t>    </a:t>
            </a:r>
            <a:r>
              <a:rPr lang="en-US" sz="1000" dirty="0" err="1"/>
              <a:t>adjacency_map</a:t>
            </a:r>
            <a:r>
              <a:rPr lang="en-US" sz="1000" dirty="0"/>
              <a:t>[1].</a:t>
            </a:r>
            <a:r>
              <a:rPr lang="en-US" sz="1000" dirty="0" err="1"/>
              <a:t>push_back</a:t>
            </a:r>
            <a:r>
              <a:rPr lang="en-US" sz="1000" dirty="0"/>
              <a:t>(edge(3, 103.00));</a:t>
            </a:r>
          </a:p>
          <a:p>
            <a:r>
              <a:rPr lang="en-US" sz="1000" dirty="0"/>
              <a:t>    </a:t>
            </a:r>
            <a:r>
              <a:rPr lang="en-US" sz="1000" dirty="0" err="1"/>
              <a:t>adjacency_map</a:t>
            </a:r>
            <a:r>
              <a:rPr lang="en-US" sz="1000" dirty="0"/>
              <a:t>[2].</a:t>
            </a:r>
            <a:r>
              <a:rPr lang="en-US" sz="1000" dirty="0" err="1"/>
              <a:t>push_back</a:t>
            </a:r>
            <a:r>
              <a:rPr lang="en-US" sz="1000" dirty="0"/>
              <a:t>(edge(1,  38.65));</a:t>
            </a:r>
          </a:p>
          <a:p>
            <a:r>
              <a:rPr lang="en-US" sz="1000" dirty="0"/>
              <a:t>    </a:t>
            </a:r>
            <a:r>
              <a:rPr lang="en-US" sz="1000" dirty="0" err="1"/>
              <a:t>adjacency_map</a:t>
            </a:r>
            <a:r>
              <a:rPr lang="en-US" sz="1000" dirty="0"/>
              <a:t>[3].</a:t>
            </a:r>
            <a:r>
              <a:rPr lang="en-US" sz="1000" dirty="0" err="1"/>
              <a:t>push_back</a:t>
            </a:r>
            <a:r>
              <a:rPr lang="en-US" sz="1000" dirty="0"/>
              <a:t>(edge(1, 102.53));</a:t>
            </a:r>
          </a:p>
          <a:p>
            <a:r>
              <a:rPr lang="en-US" sz="1000" dirty="0"/>
              <a:t>    </a:t>
            </a:r>
            <a:r>
              <a:rPr lang="en-US" sz="1000" dirty="0" err="1"/>
              <a:t>adjacency_map</a:t>
            </a:r>
            <a:r>
              <a:rPr lang="en-US" sz="1000" dirty="0"/>
              <a:t>[3].</a:t>
            </a:r>
            <a:r>
              <a:rPr lang="en-US" sz="1000" dirty="0" err="1"/>
              <a:t>push_back</a:t>
            </a:r>
            <a:r>
              <a:rPr lang="en-US" sz="1000" dirty="0"/>
              <a:t>(edge(5,  61.44));</a:t>
            </a:r>
          </a:p>
          <a:p>
            <a:r>
              <a:rPr lang="en-US" sz="1000" dirty="0"/>
              <a:t>    </a:t>
            </a:r>
            <a:r>
              <a:rPr lang="en-US" sz="1000" dirty="0" err="1"/>
              <a:t>adjacency_map</a:t>
            </a:r>
            <a:r>
              <a:rPr lang="en-US" sz="1000" dirty="0"/>
              <a:t>[3].</a:t>
            </a:r>
            <a:r>
              <a:rPr lang="en-US" sz="1000" dirty="0" err="1"/>
              <a:t>push_back</a:t>
            </a:r>
            <a:r>
              <a:rPr lang="en-US" sz="1000" dirty="0"/>
              <a:t>(edge(6,  96.79));</a:t>
            </a:r>
          </a:p>
          <a:p>
            <a:r>
              <a:rPr lang="en-US" sz="1000" dirty="0"/>
              <a:t>    </a:t>
            </a:r>
            <a:r>
              <a:rPr lang="en-US" sz="1000" dirty="0" err="1"/>
              <a:t>adjacency_map</a:t>
            </a:r>
            <a:r>
              <a:rPr lang="en-US" sz="1000" dirty="0"/>
              <a:t>[4].</a:t>
            </a:r>
            <a:r>
              <a:rPr lang="en-US" sz="1000" dirty="0" err="1"/>
              <a:t>push_back</a:t>
            </a:r>
            <a:r>
              <a:rPr lang="en-US" sz="1000" dirty="0"/>
              <a:t>(edge(5, 133.04));</a:t>
            </a:r>
          </a:p>
          <a:p>
            <a:r>
              <a:rPr lang="en-US" sz="1000" dirty="0"/>
              <a:t>    </a:t>
            </a:r>
            <a:r>
              <a:rPr lang="en-US" sz="1000" dirty="0" err="1"/>
              <a:t>adjacency_map</a:t>
            </a:r>
            <a:r>
              <a:rPr lang="en-US" sz="1000" dirty="0"/>
              <a:t>[5].</a:t>
            </a:r>
            <a:r>
              <a:rPr lang="en-US" sz="1000" dirty="0" err="1"/>
              <a:t>push_back</a:t>
            </a:r>
            <a:r>
              <a:rPr lang="en-US" sz="1000" dirty="0"/>
              <a:t>(edge(0,  81.77));</a:t>
            </a:r>
          </a:p>
          <a:p>
            <a:r>
              <a:rPr lang="en-US" sz="1000" dirty="0"/>
              <a:t>    </a:t>
            </a:r>
            <a:r>
              <a:rPr lang="en-US" sz="1000" dirty="0" err="1"/>
              <a:t>adjacency_map</a:t>
            </a:r>
            <a:r>
              <a:rPr lang="en-US" sz="1000" dirty="0"/>
              <a:t>[5].</a:t>
            </a:r>
            <a:r>
              <a:rPr lang="en-US" sz="1000" dirty="0" err="1"/>
              <a:t>push_back</a:t>
            </a:r>
            <a:r>
              <a:rPr lang="en-US" sz="1000" dirty="0"/>
              <a:t>(edge(3,  62.05));</a:t>
            </a:r>
          </a:p>
          <a:p>
            <a:r>
              <a:rPr lang="en-US" sz="1000" dirty="0"/>
              <a:t>    </a:t>
            </a:r>
            <a:r>
              <a:rPr lang="en-US" sz="1000" dirty="0" err="1"/>
              <a:t>adjacency_map</a:t>
            </a:r>
            <a:r>
              <a:rPr lang="en-US" sz="1000" dirty="0"/>
              <a:t>[5].</a:t>
            </a:r>
            <a:r>
              <a:rPr lang="en-US" sz="1000" dirty="0" err="1"/>
              <a:t>push_back</a:t>
            </a:r>
            <a:r>
              <a:rPr lang="en-US" sz="1000" dirty="0"/>
              <a:t>(edge(4, 134.47));</a:t>
            </a:r>
          </a:p>
          <a:p>
            <a:r>
              <a:rPr lang="en-US" sz="1000" dirty="0"/>
              <a:t>    </a:t>
            </a:r>
            <a:r>
              <a:rPr lang="en-US" sz="1000" dirty="0" err="1"/>
              <a:t>adjacency_map</a:t>
            </a:r>
            <a:r>
              <a:rPr lang="en-US" sz="1000" dirty="0"/>
              <a:t>[5].</a:t>
            </a:r>
            <a:r>
              <a:rPr lang="en-US" sz="1000" dirty="0" err="1"/>
              <a:t>push_back</a:t>
            </a:r>
            <a:r>
              <a:rPr lang="en-US" sz="1000" dirty="0"/>
              <a:t>(edge(6,  91.63));</a:t>
            </a:r>
          </a:p>
          <a:p>
            <a:r>
              <a:rPr lang="en-US" sz="1000" dirty="0"/>
              <a:t>    </a:t>
            </a:r>
            <a:r>
              <a:rPr lang="en-US" sz="1000" dirty="0" err="1"/>
              <a:t>adjacency_map</a:t>
            </a:r>
            <a:r>
              <a:rPr lang="en-US" sz="1000" dirty="0"/>
              <a:t>[6].</a:t>
            </a:r>
            <a:r>
              <a:rPr lang="en-US" sz="1000" dirty="0" err="1"/>
              <a:t>push_back</a:t>
            </a:r>
            <a:r>
              <a:rPr lang="en-US" sz="1000" dirty="0"/>
              <a:t>(edge(3,  97.24));</a:t>
            </a:r>
          </a:p>
          <a:p>
            <a:r>
              <a:rPr lang="en-US" sz="1000" dirty="0"/>
              <a:t>    </a:t>
            </a:r>
            <a:r>
              <a:rPr lang="en-US" sz="1000" dirty="0" err="1"/>
              <a:t>adjacency_map</a:t>
            </a:r>
            <a:r>
              <a:rPr lang="en-US" sz="1000" dirty="0"/>
              <a:t>[6].</a:t>
            </a:r>
            <a:r>
              <a:rPr lang="en-US" sz="1000" dirty="0" err="1"/>
              <a:t>push_back</a:t>
            </a:r>
            <a:r>
              <a:rPr lang="en-US" sz="1000" dirty="0"/>
              <a:t>(edge(5,  87.94));</a:t>
            </a:r>
          </a:p>
          <a:p>
            <a:endParaRPr lang="en-US" sz="1000" dirty="0"/>
          </a:p>
          <a:p>
            <a:r>
              <a:rPr lang="en-US" sz="1000" dirty="0"/>
              <a:t>    </a:t>
            </a:r>
            <a:r>
              <a:rPr lang="en-US" sz="1000" dirty="0" err="1"/>
              <a:t>std</a:t>
            </a:r>
            <a:r>
              <a:rPr lang="en-US" sz="1000" dirty="0"/>
              <a:t>::map&lt;</a:t>
            </a:r>
            <a:r>
              <a:rPr lang="en-US" sz="1000" dirty="0" err="1"/>
              <a:t>vertex_t</a:t>
            </a:r>
            <a:r>
              <a:rPr lang="en-US" sz="1000" dirty="0"/>
              <a:t>, </a:t>
            </a:r>
            <a:r>
              <a:rPr lang="en-US" sz="1000" dirty="0" err="1"/>
              <a:t>weight_t</a:t>
            </a:r>
            <a:r>
              <a:rPr lang="en-US" sz="1000" dirty="0"/>
              <a:t>&gt; </a:t>
            </a:r>
            <a:r>
              <a:rPr lang="en-US" sz="1000" dirty="0" err="1"/>
              <a:t>min_distance</a:t>
            </a:r>
            <a:r>
              <a:rPr lang="en-US" sz="1000" dirty="0"/>
              <a:t>;</a:t>
            </a:r>
          </a:p>
          <a:p>
            <a:r>
              <a:rPr lang="en-US" sz="1000" dirty="0"/>
              <a:t>    </a:t>
            </a:r>
            <a:r>
              <a:rPr lang="en-US" sz="1000" dirty="0" err="1"/>
              <a:t>std</a:t>
            </a:r>
            <a:r>
              <a:rPr lang="en-US" sz="1000" dirty="0"/>
              <a:t>::map&lt;</a:t>
            </a:r>
            <a:r>
              <a:rPr lang="en-US" sz="1000" dirty="0" err="1"/>
              <a:t>vertex_t</a:t>
            </a:r>
            <a:r>
              <a:rPr lang="en-US" sz="1000" dirty="0"/>
              <a:t>, </a:t>
            </a:r>
            <a:r>
              <a:rPr lang="en-US" sz="1000" dirty="0" err="1"/>
              <a:t>vertex_t</a:t>
            </a:r>
            <a:r>
              <a:rPr lang="en-US" sz="1000" dirty="0"/>
              <a:t>&gt; previous;</a:t>
            </a:r>
          </a:p>
          <a:p>
            <a:r>
              <a:rPr lang="en-US" sz="1000" dirty="0"/>
              <a:t>    </a:t>
            </a:r>
            <a:r>
              <a:rPr lang="en-US" sz="1000" dirty="0" err="1"/>
              <a:t>DijkstraComputePaths</a:t>
            </a:r>
            <a:r>
              <a:rPr lang="en-US" sz="1000" dirty="0"/>
              <a:t>(0, </a:t>
            </a:r>
            <a:r>
              <a:rPr lang="en-US" sz="1000" dirty="0" err="1"/>
              <a:t>adjacency_map</a:t>
            </a:r>
            <a:r>
              <a:rPr lang="en-US" sz="1000" dirty="0"/>
              <a:t>, </a:t>
            </a:r>
            <a:r>
              <a:rPr lang="en-US" sz="1000" dirty="0" err="1"/>
              <a:t>min_distance</a:t>
            </a:r>
            <a:r>
              <a:rPr lang="en-US" sz="1000" dirty="0"/>
              <a:t>, previous);</a:t>
            </a:r>
          </a:p>
          <a:p>
            <a:r>
              <a:rPr lang="en-US" sz="1000" dirty="0"/>
              <a:t>    for (</a:t>
            </a:r>
            <a:r>
              <a:rPr lang="en-US" sz="1000" dirty="0" err="1"/>
              <a:t>adjacency_map_t</a:t>
            </a:r>
            <a:r>
              <a:rPr lang="en-US" sz="1000" dirty="0"/>
              <a:t>::</a:t>
            </a:r>
            <a:r>
              <a:rPr lang="en-US" sz="1000" dirty="0" err="1"/>
              <a:t>const_iterator</a:t>
            </a:r>
            <a:r>
              <a:rPr lang="en-US" sz="1000" dirty="0"/>
              <a:t> </a:t>
            </a:r>
            <a:r>
              <a:rPr lang="en-US" sz="1000" dirty="0" err="1"/>
              <a:t>vertex_iter</a:t>
            </a:r>
            <a:r>
              <a:rPr lang="en-US" sz="1000" dirty="0"/>
              <a:t> = </a:t>
            </a:r>
            <a:r>
              <a:rPr lang="en-US" sz="1000" dirty="0" err="1"/>
              <a:t>adjacency_map.begin</a:t>
            </a:r>
            <a:r>
              <a:rPr lang="en-US" sz="1000" dirty="0"/>
              <a:t>();</a:t>
            </a:r>
          </a:p>
          <a:p>
            <a:r>
              <a:rPr lang="en-US" sz="1000" dirty="0"/>
              <a:t>         </a:t>
            </a:r>
            <a:r>
              <a:rPr lang="en-US" sz="1000" dirty="0" err="1"/>
              <a:t>vertex_iter</a:t>
            </a:r>
            <a:r>
              <a:rPr lang="en-US" sz="1000" dirty="0"/>
              <a:t> != </a:t>
            </a:r>
            <a:r>
              <a:rPr lang="en-US" sz="1000" dirty="0" err="1"/>
              <a:t>adjacency_map.end</a:t>
            </a:r>
            <a:r>
              <a:rPr lang="en-US" sz="1000" dirty="0"/>
              <a:t>();</a:t>
            </a:r>
          </a:p>
          <a:p>
            <a:r>
              <a:rPr lang="en-US" sz="1000" dirty="0"/>
              <a:t>         </a:t>
            </a:r>
            <a:r>
              <a:rPr lang="en-US" sz="1000" dirty="0" err="1"/>
              <a:t>vertex_iter</a:t>
            </a:r>
            <a:r>
              <a:rPr lang="en-US" sz="1000" dirty="0"/>
              <a:t>++)</a:t>
            </a:r>
          </a:p>
          <a:p>
            <a:r>
              <a:rPr lang="en-US" sz="1000" dirty="0"/>
              <a:t>    {</a:t>
            </a:r>
          </a:p>
          <a:p>
            <a:r>
              <a:rPr lang="en-US" sz="1000" dirty="0"/>
              <a:t>        </a:t>
            </a:r>
            <a:r>
              <a:rPr lang="en-US" sz="1000" dirty="0" err="1"/>
              <a:t>vertex_t</a:t>
            </a:r>
            <a:r>
              <a:rPr lang="en-US" sz="1000" dirty="0"/>
              <a:t> v = </a:t>
            </a:r>
            <a:r>
              <a:rPr lang="en-US" sz="1000" dirty="0" err="1"/>
              <a:t>vertex_iter</a:t>
            </a:r>
            <a:r>
              <a:rPr lang="en-US" sz="1000" dirty="0"/>
              <a:t>-&gt;first;</a:t>
            </a:r>
          </a:p>
          <a:p>
            <a:r>
              <a:rPr lang="en-US" sz="1000" dirty="0"/>
              <a:t>        </a:t>
            </a:r>
            <a:r>
              <a:rPr lang="en-US" sz="1000" dirty="0" err="1"/>
              <a:t>std</a:t>
            </a:r>
            <a:r>
              <a:rPr lang="en-US" sz="1000" dirty="0"/>
              <a:t>::</a:t>
            </a:r>
            <a:r>
              <a:rPr lang="en-US" sz="1000" dirty="0" err="1"/>
              <a:t>cout</a:t>
            </a:r>
            <a:r>
              <a:rPr lang="en-US" sz="1000" dirty="0"/>
              <a:t> &lt;&lt; "Distance to " &lt;&lt; </a:t>
            </a:r>
            <a:r>
              <a:rPr lang="en-US" sz="1000" dirty="0" err="1"/>
              <a:t>vertex_names</a:t>
            </a:r>
            <a:r>
              <a:rPr lang="en-US" sz="1000" dirty="0"/>
              <a:t>[v] &lt;&lt; ": " &lt;&lt; </a:t>
            </a:r>
            <a:r>
              <a:rPr lang="en-US" sz="1000" dirty="0" err="1"/>
              <a:t>min_distance</a:t>
            </a:r>
            <a:r>
              <a:rPr lang="en-US" sz="1000" dirty="0"/>
              <a:t>[v] &lt;&lt; </a:t>
            </a:r>
            <a:r>
              <a:rPr lang="en-US" sz="1000" dirty="0" err="1"/>
              <a:t>std</a:t>
            </a:r>
            <a:r>
              <a:rPr lang="en-US" sz="1000" dirty="0"/>
              <a:t>::</a:t>
            </a:r>
            <a:r>
              <a:rPr lang="en-US" sz="1000" dirty="0" err="1"/>
              <a:t>endl</a:t>
            </a:r>
            <a:r>
              <a:rPr lang="en-US" sz="1000" dirty="0"/>
              <a:t>;</a:t>
            </a:r>
          </a:p>
          <a:p>
            <a:r>
              <a:rPr lang="en-US" sz="1000" dirty="0"/>
              <a:t>        </a:t>
            </a:r>
            <a:r>
              <a:rPr lang="en-US" sz="1000" dirty="0" err="1"/>
              <a:t>std</a:t>
            </a:r>
            <a:r>
              <a:rPr lang="en-US" sz="1000" dirty="0"/>
              <a:t>::list&lt;</a:t>
            </a:r>
            <a:r>
              <a:rPr lang="en-US" sz="1000" dirty="0" err="1"/>
              <a:t>vertex_t</a:t>
            </a:r>
            <a:r>
              <a:rPr lang="en-US" sz="1000" dirty="0"/>
              <a:t>&gt; path =</a:t>
            </a:r>
          </a:p>
          <a:p>
            <a:r>
              <a:rPr lang="en-US" sz="1000" dirty="0"/>
              <a:t>            </a:t>
            </a:r>
            <a:r>
              <a:rPr lang="en-US" sz="1000" dirty="0" err="1"/>
              <a:t>DijkstraGetShortestPathTo</a:t>
            </a:r>
            <a:r>
              <a:rPr lang="en-US" sz="1000" dirty="0"/>
              <a:t>(v, previous);</a:t>
            </a:r>
          </a:p>
          <a:p>
            <a:r>
              <a:rPr lang="en-US" sz="1000" dirty="0"/>
              <a:t>        </a:t>
            </a:r>
            <a:r>
              <a:rPr lang="en-US" sz="1000" dirty="0" err="1"/>
              <a:t>std</a:t>
            </a:r>
            <a:r>
              <a:rPr lang="en-US" sz="1000" dirty="0"/>
              <a:t>::list&lt;</a:t>
            </a:r>
            <a:r>
              <a:rPr lang="en-US" sz="1000" dirty="0" err="1"/>
              <a:t>vertex_t</a:t>
            </a:r>
            <a:r>
              <a:rPr lang="en-US" sz="1000" dirty="0"/>
              <a:t>&gt;::</a:t>
            </a:r>
            <a:r>
              <a:rPr lang="en-US" sz="1000" dirty="0" err="1"/>
              <a:t>const_iterator</a:t>
            </a:r>
            <a:r>
              <a:rPr lang="en-US" sz="1000" dirty="0"/>
              <a:t> </a:t>
            </a:r>
            <a:r>
              <a:rPr lang="en-US" sz="1000" dirty="0" err="1"/>
              <a:t>path_iter</a:t>
            </a:r>
            <a:r>
              <a:rPr lang="en-US" sz="1000" dirty="0"/>
              <a:t> = </a:t>
            </a:r>
            <a:r>
              <a:rPr lang="en-US" sz="1000" dirty="0" err="1"/>
              <a:t>path.begin</a:t>
            </a:r>
            <a:r>
              <a:rPr lang="en-US" sz="1000" dirty="0"/>
              <a:t>();</a:t>
            </a:r>
          </a:p>
          <a:p>
            <a:r>
              <a:rPr lang="en-US" sz="1000" dirty="0"/>
              <a:t>        </a:t>
            </a:r>
            <a:r>
              <a:rPr lang="en-US" sz="1000" dirty="0" err="1"/>
              <a:t>std</a:t>
            </a:r>
            <a:r>
              <a:rPr lang="en-US" sz="1000" dirty="0"/>
              <a:t>::</a:t>
            </a:r>
            <a:r>
              <a:rPr lang="en-US" sz="1000" dirty="0" err="1"/>
              <a:t>cout</a:t>
            </a:r>
            <a:r>
              <a:rPr lang="en-US" sz="1000" dirty="0"/>
              <a:t> &lt;&lt; "Path: ";</a:t>
            </a:r>
          </a:p>
          <a:p>
            <a:r>
              <a:rPr lang="en-US" sz="1000" dirty="0"/>
              <a:t>        for( ; </a:t>
            </a:r>
            <a:r>
              <a:rPr lang="en-US" sz="1000" dirty="0" err="1"/>
              <a:t>path_iter</a:t>
            </a:r>
            <a:r>
              <a:rPr lang="en-US" sz="1000" dirty="0"/>
              <a:t> != </a:t>
            </a:r>
            <a:r>
              <a:rPr lang="en-US" sz="1000" dirty="0" err="1"/>
              <a:t>path.end</a:t>
            </a:r>
            <a:r>
              <a:rPr lang="en-US" sz="1000" dirty="0"/>
              <a:t>(); </a:t>
            </a:r>
            <a:r>
              <a:rPr lang="en-US" sz="1000" dirty="0" err="1"/>
              <a:t>path_iter</a:t>
            </a:r>
            <a:r>
              <a:rPr lang="en-US" sz="1000" dirty="0"/>
              <a:t>++)</a:t>
            </a:r>
          </a:p>
          <a:p>
            <a:r>
              <a:rPr lang="en-US" sz="1000" dirty="0"/>
              <a:t>        {</a:t>
            </a:r>
          </a:p>
          <a:p>
            <a:r>
              <a:rPr lang="en-US" sz="1000" dirty="0"/>
              <a:t>            </a:t>
            </a:r>
            <a:r>
              <a:rPr lang="en-US" sz="1000" dirty="0" err="1"/>
              <a:t>std</a:t>
            </a:r>
            <a:r>
              <a:rPr lang="en-US" sz="1000" dirty="0"/>
              <a:t>::</a:t>
            </a:r>
            <a:r>
              <a:rPr lang="en-US" sz="1000" dirty="0" err="1"/>
              <a:t>cout</a:t>
            </a:r>
            <a:r>
              <a:rPr lang="en-US" sz="1000" dirty="0"/>
              <a:t> &lt;&lt; </a:t>
            </a:r>
            <a:r>
              <a:rPr lang="en-US" sz="1000" dirty="0" err="1"/>
              <a:t>vertex_names</a:t>
            </a:r>
            <a:r>
              <a:rPr lang="en-US" sz="1000" dirty="0"/>
              <a:t>[*</a:t>
            </a:r>
            <a:r>
              <a:rPr lang="en-US" sz="1000" dirty="0" err="1"/>
              <a:t>path_iter</a:t>
            </a:r>
            <a:r>
              <a:rPr lang="en-US" sz="1000" dirty="0"/>
              <a:t>] &lt;&lt; " ";</a:t>
            </a:r>
          </a:p>
          <a:p>
            <a:r>
              <a:rPr lang="en-US" sz="1000" dirty="0"/>
              <a:t>        }</a:t>
            </a:r>
          </a:p>
          <a:p>
            <a:r>
              <a:rPr lang="en-US" sz="1000" dirty="0"/>
              <a:t>        </a:t>
            </a:r>
            <a:r>
              <a:rPr lang="en-US" sz="1000" dirty="0" err="1"/>
              <a:t>std</a:t>
            </a:r>
            <a:r>
              <a:rPr lang="en-US" sz="1000" dirty="0"/>
              <a:t>::</a:t>
            </a:r>
            <a:r>
              <a:rPr lang="en-US" sz="1000" dirty="0" err="1"/>
              <a:t>cout</a:t>
            </a:r>
            <a:r>
              <a:rPr lang="en-US" sz="1000" dirty="0"/>
              <a:t> &lt;&lt; </a:t>
            </a:r>
            <a:r>
              <a:rPr lang="en-US" sz="1000" dirty="0" err="1"/>
              <a:t>std</a:t>
            </a:r>
            <a:r>
              <a:rPr lang="en-US" sz="1000" dirty="0"/>
              <a:t>::</a:t>
            </a:r>
            <a:r>
              <a:rPr lang="en-US" sz="1000" dirty="0" err="1"/>
              <a:t>endl</a:t>
            </a:r>
            <a:r>
              <a:rPr lang="en-US" sz="1000" dirty="0"/>
              <a:t>;</a:t>
            </a:r>
          </a:p>
          <a:p>
            <a:r>
              <a:rPr lang="en-US" sz="1000" dirty="0"/>
              <a:t>    }</a:t>
            </a:r>
          </a:p>
          <a:p>
            <a:r>
              <a:rPr lang="en-US" sz="1000" dirty="0"/>
              <a:t>    return 0;</a:t>
            </a:r>
          </a:p>
          <a:p>
            <a:r>
              <a:rPr lang="en-US" sz="1000" dirty="0"/>
              <a:t>}</a:t>
            </a:r>
          </a:p>
        </p:txBody>
      </p:sp>
      <p:sp>
        <p:nvSpPr>
          <p:cNvPr id="6" name="Rectangle 5"/>
          <p:cNvSpPr/>
          <p:nvPr/>
        </p:nvSpPr>
        <p:spPr>
          <a:xfrm>
            <a:off x="4594502" y="838200"/>
            <a:ext cx="4572000" cy="3231653"/>
          </a:xfrm>
          <a:prstGeom prst="rect">
            <a:avLst/>
          </a:prstGeom>
        </p:spPr>
        <p:txBody>
          <a:bodyPr>
            <a:spAutoFit/>
          </a:bodyPr>
          <a:lstStyle/>
          <a:p>
            <a:r>
              <a:rPr lang="en-US" sz="1200" b="1" dirty="0" smtClean="0"/>
              <a:t>OUTPUT:</a:t>
            </a:r>
          </a:p>
          <a:p>
            <a:r>
              <a:rPr lang="en-US" sz="1200" dirty="0" smtClean="0"/>
              <a:t>g</a:t>
            </a:r>
            <a:r>
              <a:rPr lang="en-US" sz="1200" dirty="0"/>
              <a:t>++ </a:t>
            </a:r>
            <a:r>
              <a:rPr lang="en-US" sz="1200" dirty="0" err="1"/>
              <a:t>dijkstra_example.cpp</a:t>
            </a:r>
            <a:r>
              <a:rPr lang="en-US" sz="1200" dirty="0"/>
              <a:t> </a:t>
            </a:r>
          </a:p>
          <a:p>
            <a:r>
              <a:rPr lang="en-US" sz="1200" dirty="0"/>
              <a:t>dhcp-10-7-2-227:TurbineWarnerBros </a:t>
            </a:r>
            <a:r>
              <a:rPr lang="en-US" sz="1200" dirty="0" err="1"/>
              <a:t>russell</a:t>
            </a:r>
            <a:r>
              <a:rPr lang="en-US" sz="1200" dirty="0"/>
              <a:t>$ ./</a:t>
            </a:r>
            <a:r>
              <a:rPr lang="en-US" sz="1200" dirty="0" err="1"/>
              <a:t>a.out</a:t>
            </a:r>
            <a:r>
              <a:rPr lang="en-US" sz="1200" dirty="0"/>
              <a:t> </a:t>
            </a:r>
          </a:p>
          <a:p>
            <a:r>
              <a:rPr lang="en-US" sz="1200" dirty="0"/>
              <a:t>Distance to Harrisburg: 0</a:t>
            </a:r>
          </a:p>
          <a:p>
            <a:r>
              <a:rPr lang="en-US" sz="1200" dirty="0"/>
              <a:t>Path: Harrisburg </a:t>
            </a:r>
          </a:p>
          <a:p>
            <a:r>
              <a:rPr lang="en-US" sz="1200" dirty="0"/>
              <a:t>Distance to Baltimore: 79.83</a:t>
            </a:r>
          </a:p>
          <a:p>
            <a:r>
              <a:rPr lang="en-US" sz="1200" dirty="0"/>
              <a:t>Path: Harrisburg Baltimore </a:t>
            </a:r>
          </a:p>
          <a:p>
            <a:r>
              <a:rPr lang="en-US" sz="1200" dirty="0"/>
              <a:t>Distance to Washington: 119.25</a:t>
            </a:r>
          </a:p>
          <a:p>
            <a:r>
              <a:rPr lang="en-US" sz="1200" dirty="0"/>
              <a:t>Path: Harrisburg Baltimore Washington </a:t>
            </a:r>
          </a:p>
          <a:p>
            <a:r>
              <a:rPr lang="en-US" sz="1200" dirty="0"/>
              <a:t>Distance to Philadelphia: 143.2</a:t>
            </a:r>
          </a:p>
          <a:p>
            <a:r>
              <a:rPr lang="en-US" sz="1200" dirty="0"/>
              <a:t>Path: Harrisburg Allentown Philadelphia </a:t>
            </a:r>
          </a:p>
          <a:p>
            <a:r>
              <a:rPr lang="en-US" sz="1200" dirty="0"/>
              <a:t>Distance to Binghamton: 215.62</a:t>
            </a:r>
          </a:p>
          <a:p>
            <a:r>
              <a:rPr lang="en-US" sz="1200" dirty="0"/>
              <a:t>Path: Harrisburg Allentown Binghamton </a:t>
            </a:r>
          </a:p>
          <a:p>
            <a:r>
              <a:rPr lang="en-US" sz="1200" dirty="0"/>
              <a:t>Distance to Allentown: 81.15</a:t>
            </a:r>
          </a:p>
          <a:p>
            <a:r>
              <a:rPr lang="en-US" sz="1200" dirty="0"/>
              <a:t>Path: Harrisburg Allentown </a:t>
            </a:r>
          </a:p>
          <a:p>
            <a:r>
              <a:rPr lang="en-US" sz="1200" dirty="0"/>
              <a:t>Distance to New York: 172.78</a:t>
            </a:r>
          </a:p>
          <a:p>
            <a:r>
              <a:rPr lang="en-US" sz="1200" dirty="0"/>
              <a:t>Path: Harrisburg Allentown New York </a:t>
            </a:r>
          </a:p>
        </p:txBody>
      </p:sp>
    </p:spTree>
    <p:extLst>
      <p:ext uri="{BB962C8B-B14F-4D97-AF65-F5344CB8AC3E}">
        <p14:creationId xmlns:p14="http://schemas.microsoft.com/office/powerpoint/2010/main" val="1478089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03400" y="0"/>
            <a:ext cx="5526447" cy="6858000"/>
          </a:xfrm>
          <a:prstGeom prst="rect">
            <a:avLst/>
          </a:prstGeom>
        </p:spPr>
      </p:pic>
    </p:spTree>
    <p:extLst>
      <p:ext uri="{BB962C8B-B14F-4D97-AF65-F5344CB8AC3E}">
        <p14:creationId xmlns:p14="http://schemas.microsoft.com/office/powerpoint/2010/main" val="2897072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79500" y="0"/>
            <a:ext cx="6967436" cy="6858000"/>
          </a:xfrm>
          <a:prstGeom prst="rect">
            <a:avLst/>
          </a:prstGeom>
        </p:spPr>
      </p:pic>
      <p:sp>
        <p:nvSpPr>
          <p:cNvPr id="5" name="Rectangle 4"/>
          <p:cNvSpPr/>
          <p:nvPr/>
        </p:nvSpPr>
        <p:spPr>
          <a:xfrm>
            <a:off x="5105400" y="152400"/>
            <a:ext cx="3919237" cy="369332"/>
          </a:xfrm>
          <a:prstGeom prst="rect">
            <a:avLst/>
          </a:prstGeom>
        </p:spPr>
        <p:txBody>
          <a:bodyPr wrap="none">
            <a:spAutoFit/>
          </a:bodyPr>
          <a:lstStyle/>
          <a:p>
            <a:r>
              <a:rPr lang="en-US" dirty="0"/>
              <a:t>http://</a:t>
            </a:r>
            <a:r>
              <a:rPr lang="en-US" dirty="0" err="1"/>
              <a:t>aitopics.org</a:t>
            </a:r>
            <a:r>
              <a:rPr lang="en-US" dirty="0"/>
              <a:t>/topic/games-puzzles</a:t>
            </a:r>
          </a:p>
        </p:txBody>
      </p:sp>
    </p:spTree>
    <p:extLst>
      <p:ext uri="{BB962C8B-B14F-4D97-AF65-F5344CB8AC3E}">
        <p14:creationId xmlns:p14="http://schemas.microsoft.com/office/powerpoint/2010/main" val="3821661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6863417"/>
          </a:xfrm>
          <a:prstGeom prst="rect">
            <a:avLst/>
          </a:prstGeom>
        </p:spPr>
        <p:txBody>
          <a:bodyPr>
            <a:spAutoFit/>
          </a:bodyPr>
          <a:lstStyle/>
          <a:p>
            <a:r>
              <a:rPr lang="en-US" sz="1000" dirty="0"/>
              <a:t>//</a:t>
            </a:r>
          </a:p>
          <a:p>
            <a:r>
              <a:rPr lang="en-US" sz="1000" dirty="0"/>
              <a:t>// stock profit</a:t>
            </a:r>
          </a:p>
          <a:p>
            <a:r>
              <a:rPr lang="en-US" sz="1000" dirty="0"/>
              <a:t>//   PROFIT = ((NS x SP) - SC) - ((NS x PP) + PC)</a:t>
            </a:r>
          </a:p>
          <a:p>
            <a:r>
              <a:rPr lang="en-US" sz="1000" dirty="0"/>
              <a:t>//		NS = number of shares</a:t>
            </a:r>
          </a:p>
          <a:p>
            <a:r>
              <a:rPr lang="en-US" sz="1000" dirty="0"/>
              <a:t>//		SP = sale price per share</a:t>
            </a:r>
          </a:p>
          <a:p>
            <a:r>
              <a:rPr lang="en-US" sz="1000" dirty="0"/>
              <a:t>//		SC = sale </a:t>
            </a:r>
            <a:r>
              <a:rPr lang="en-US" sz="1000" dirty="0" err="1"/>
              <a:t>commision</a:t>
            </a:r>
            <a:r>
              <a:rPr lang="en-US" sz="1000" dirty="0"/>
              <a:t> paid</a:t>
            </a:r>
          </a:p>
          <a:p>
            <a:r>
              <a:rPr lang="en-US" sz="1000" dirty="0"/>
              <a:t>//		PP purchase price per share</a:t>
            </a:r>
          </a:p>
          <a:p>
            <a:r>
              <a:rPr lang="en-US" sz="1000" dirty="0"/>
              <a:t>//		PC purchase commission paid</a:t>
            </a:r>
          </a:p>
          <a:p>
            <a:r>
              <a:rPr lang="en-US" sz="1000" dirty="0"/>
              <a:t>// if ( PROFIT &gt; 0 )</a:t>
            </a:r>
          </a:p>
          <a:p>
            <a:r>
              <a:rPr lang="en-US" sz="1000" dirty="0"/>
              <a:t>//	  sale results in profit</a:t>
            </a:r>
          </a:p>
          <a:p>
            <a:r>
              <a:rPr lang="en-US" sz="1000" dirty="0"/>
              <a:t>// if ( PROFIT &lt; 0 )</a:t>
            </a:r>
          </a:p>
          <a:p>
            <a:r>
              <a:rPr lang="en-US" sz="1000" dirty="0"/>
              <a:t>//    sale results in loss</a:t>
            </a:r>
          </a:p>
          <a:p>
            <a:r>
              <a:rPr lang="en-US" sz="1000" dirty="0"/>
              <a:t>//   </a:t>
            </a:r>
          </a:p>
          <a:p>
            <a:r>
              <a:rPr lang="en-US" sz="1000" dirty="0"/>
              <a:t>#include "</a:t>
            </a:r>
            <a:r>
              <a:rPr lang="en-US" sz="1000" dirty="0" err="1"/>
              <a:t>stdafx.h</a:t>
            </a:r>
            <a:r>
              <a:rPr lang="en-US" sz="1000" dirty="0"/>
              <a:t>"</a:t>
            </a:r>
          </a:p>
          <a:p>
            <a:r>
              <a:rPr lang="en-US" sz="1000" dirty="0"/>
              <a:t>#include &lt;</a:t>
            </a:r>
            <a:r>
              <a:rPr lang="en-US" sz="1000" dirty="0" err="1"/>
              <a:t>iostream</a:t>
            </a:r>
            <a:r>
              <a:rPr lang="en-US" sz="1000" dirty="0"/>
              <a:t>&gt;</a:t>
            </a:r>
          </a:p>
          <a:p>
            <a:r>
              <a:rPr lang="en-US" sz="1000" dirty="0"/>
              <a:t>#include &lt;string&gt;</a:t>
            </a:r>
          </a:p>
          <a:p>
            <a:endParaRPr lang="en-US" sz="1000" dirty="0"/>
          </a:p>
          <a:p>
            <a:r>
              <a:rPr lang="en-US" sz="1000" dirty="0"/>
              <a:t>using namespace </a:t>
            </a:r>
            <a:r>
              <a:rPr lang="en-US" sz="1000" dirty="0" err="1"/>
              <a:t>std</a:t>
            </a:r>
            <a:r>
              <a:rPr lang="en-US" sz="1000" dirty="0"/>
              <a:t>;</a:t>
            </a:r>
          </a:p>
          <a:p>
            <a:endParaRPr lang="en-US" sz="1000" dirty="0"/>
          </a:p>
          <a:p>
            <a:r>
              <a:rPr lang="en-US" sz="1000" dirty="0"/>
              <a:t>// prototypes</a:t>
            </a:r>
          </a:p>
          <a:p>
            <a:r>
              <a:rPr lang="en-US" sz="1000" dirty="0"/>
              <a:t>double </a:t>
            </a:r>
            <a:r>
              <a:rPr lang="en-US" sz="1000" dirty="0" err="1"/>
              <a:t>stockProfit</a:t>
            </a:r>
            <a:r>
              <a:rPr lang="en-US" sz="1000" dirty="0"/>
              <a:t>(</a:t>
            </a:r>
            <a:r>
              <a:rPr lang="en-US" sz="1000" dirty="0" err="1"/>
              <a:t>int</a:t>
            </a:r>
            <a:r>
              <a:rPr lang="en-US" sz="1000" dirty="0"/>
              <a:t>, double, double, double, double);</a:t>
            </a:r>
          </a:p>
          <a:p>
            <a:r>
              <a:rPr lang="en-US" sz="1000" dirty="0" err="1"/>
              <a:t>int</a:t>
            </a:r>
            <a:r>
              <a:rPr lang="en-US" sz="1000" dirty="0"/>
              <a:t> </a:t>
            </a:r>
            <a:r>
              <a:rPr lang="en-US" sz="1000" dirty="0" err="1"/>
              <a:t>menuGetInt</a:t>
            </a:r>
            <a:r>
              <a:rPr lang="en-US" sz="1000" dirty="0"/>
              <a:t>(</a:t>
            </a:r>
            <a:r>
              <a:rPr lang="en-US" sz="1000" dirty="0" err="1"/>
              <a:t>std</a:t>
            </a:r>
            <a:r>
              <a:rPr lang="en-US" sz="1000" dirty="0"/>
              <a:t>::string);</a:t>
            </a:r>
          </a:p>
          <a:p>
            <a:r>
              <a:rPr lang="en-US" sz="1000" dirty="0"/>
              <a:t>double </a:t>
            </a:r>
            <a:r>
              <a:rPr lang="en-US" sz="1000" dirty="0" err="1"/>
              <a:t>menuGetDouble</a:t>
            </a:r>
            <a:r>
              <a:rPr lang="en-US" sz="1000" dirty="0"/>
              <a:t>(</a:t>
            </a:r>
            <a:r>
              <a:rPr lang="en-US" sz="1000" dirty="0" err="1"/>
              <a:t>std</a:t>
            </a:r>
            <a:r>
              <a:rPr lang="en-US" sz="1000" dirty="0"/>
              <a:t>::string);</a:t>
            </a:r>
          </a:p>
          <a:p>
            <a:endParaRPr lang="en-US" sz="1000" dirty="0"/>
          </a:p>
          <a:p>
            <a:r>
              <a:rPr lang="en-US" sz="1000" dirty="0" smtClean="0"/>
              <a:t>double </a:t>
            </a:r>
            <a:r>
              <a:rPr lang="en-US" sz="1000" dirty="0" err="1" smtClean="0"/>
              <a:t>stockProfit</a:t>
            </a:r>
            <a:r>
              <a:rPr lang="en-US" sz="1000" dirty="0" smtClean="0"/>
              <a:t>(</a:t>
            </a:r>
            <a:r>
              <a:rPr lang="en-US" sz="1000" dirty="0" err="1" smtClean="0"/>
              <a:t>int</a:t>
            </a:r>
            <a:r>
              <a:rPr lang="en-US" sz="1000" dirty="0" smtClean="0"/>
              <a:t> </a:t>
            </a:r>
            <a:r>
              <a:rPr lang="en-US" sz="1000" dirty="0" err="1" smtClean="0"/>
              <a:t>numShares</a:t>
            </a:r>
            <a:r>
              <a:rPr lang="en-US" sz="1000" dirty="0" smtClean="0"/>
              <a:t>, double </a:t>
            </a:r>
            <a:r>
              <a:rPr lang="en-US" sz="1000" dirty="0" err="1" smtClean="0"/>
              <a:t>purchasePricePerShare</a:t>
            </a:r>
            <a:r>
              <a:rPr lang="en-US" sz="1000" dirty="0" smtClean="0"/>
              <a:t>, double </a:t>
            </a:r>
            <a:r>
              <a:rPr lang="en-US" sz="1000" dirty="0" err="1" smtClean="0"/>
              <a:t>purchaseCommissionPaid</a:t>
            </a:r>
            <a:r>
              <a:rPr lang="en-US" sz="1000" dirty="0" smtClean="0"/>
              <a:t>, double </a:t>
            </a:r>
            <a:r>
              <a:rPr lang="en-US" sz="1000" dirty="0" err="1" smtClean="0"/>
              <a:t>salePricePerShare</a:t>
            </a:r>
            <a:r>
              <a:rPr lang="en-US" sz="1000" dirty="0" smtClean="0"/>
              <a:t>, double </a:t>
            </a:r>
            <a:r>
              <a:rPr lang="en-US" sz="1000" dirty="0" err="1" smtClean="0"/>
              <a:t>saleCommissionPaid</a:t>
            </a:r>
            <a:r>
              <a:rPr lang="en-US" sz="1000" dirty="0" smtClean="0"/>
              <a:t>)</a:t>
            </a:r>
          </a:p>
          <a:p>
            <a:r>
              <a:rPr lang="en-US" sz="1000" dirty="0" smtClean="0"/>
              <a:t>{</a:t>
            </a:r>
          </a:p>
          <a:p>
            <a:r>
              <a:rPr lang="en-US" sz="1000" dirty="0" smtClean="0"/>
              <a:t>	return ((</a:t>
            </a:r>
            <a:r>
              <a:rPr lang="en-US" sz="1000" dirty="0" err="1" smtClean="0"/>
              <a:t>numShares</a:t>
            </a:r>
            <a:r>
              <a:rPr lang="en-US" sz="1000" dirty="0" smtClean="0"/>
              <a:t>*</a:t>
            </a:r>
            <a:r>
              <a:rPr lang="en-US" sz="1000" dirty="0" err="1" smtClean="0"/>
              <a:t>salePricePerShare</a:t>
            </a:r>
            <a:r>
              <a:rPr lang="en-US" sz="1000" dirty="0" smtClean="0"/>
              <a:t>)-</a:t>
            </a:r>
            <a:r>
              <a:rPr lang="en-US" sz="1000" dirty="0" err="1" smtClean="0"/>
              <a:t>saleCommissionPaid</a:t>
            </a:r>
            <a:r>
              <a:rPr lang="en-US" sz="1000" dirty="0" smtClean="0"/>
              <a:t>)-((</a:t>
            </a:r>
            <a:r>
              <a:rPr lang="en-US" sz="1000" dirty="0" err="1" smtClean="0"/>
              <a:t>numShares</a:t>
            </a:r>
            <a:r>
              <a:rPr lang="en-US" sz="1000" dirty="0" smtClean="0"/>
              <a:t>*</a:t>
            </a:r>
            <a:r>
              <a:rPr lang="en-US" sz="1000" dirty="0" err="1" smtClean="0"/>
              <a:t>purchasePricePerShare</a:t>
            </a:r>
            <a:r>
              <a:rPr lang="en-US" sz="1000" dirty="0" smtClean="0"/>
              <a:t>)+</a:t>
            </a:r>
            <a:r>
              <a:rPr lang="en-US" sz="1000" dirty="0" err="1" smtClean="0"/>
              <a:t>purchaseCommissionPaid</a:t>
            </a:r>
            <a:r>
              <a:rPr lang="en-US" sz="1000" dirty="0" smtClean="0"/>
              <a:t>);</a:t>
            </a:r>
          </a:p>
          <a:p>
            <a:r>
              <a:rPr lang="en-US" sz="1000" dirty="0" smtClean="0"/>
              <a:t>}</a:t>
            </a:r>
          </a:p>
          <a:p>
            <a:endParaRPr lang="en-US" sz="1000" dirty="0"/>
          </a:p>
          <a:p>
            <a:r>
              <a:rPr lang="en-US" sz="1000" dirty="0" err="1"/>
              <a:t>int</a:t>
            </a:r>
            <a:r>
              <a:rPr lang="en-US" sz="1000" dirty="0"/>
              <a:t> </a:t>
            </a:r>
            <a:r>
              <a:rPr lang="en-US" sz="1000" dirty="0" err="1"/>
              <a:t>menuGetInt</a:t>
            </a:r>
            <a:r>
              <a:rPr lang="en-US" sz="1000" dirty="0"/>
              <a:t>(</a:t>
            </a:r>
            <a:r>
              <a:rPr lang="en-US" sz="1000" dirty="0" err="1"/>
              <a:t>std</a:t>
            </a:r>
            <a:r>
              <a:rPr lang="en-US" sz="1000" dirty="0"/>
              <a:t>::string prompt) {</a:t>
            </a:r>
          </a:p>
          <a:p>
            <a:r>
              <a:rPr lang="en-US" sz="1000" dirty="0"/>
              <a:t>	</a:t>
            </a:r>
            <a:r>
              <a:rPr lang="en-US" sz="1000" dirty="0" err="1"/>
              <a:t>int</a:t>
            </a:r>
            <a:r>
              <a:rPr lang="en-US" sz="1000" dirty="0"/>
              <a:t> result = 0;</a:t>
            </a:r>
          </a:p>
          <a:p>
            <a:r>
              <a:rPr lang="en-US" sz="1000" dirty="0"/>
              <a:t>	do </a:t>
            </a:r>
          </a:p>
          <a:p>
            <a:r>
              <a:rPr lang="en-US" sz="1000" dirty="0"/>
              <a:t>	{</a:t>
            </a:r>
          </a:p>
          <a:p>
            <a:r>
              <a:rPr lang="en-US" sz="1000" dirty="0"/>
              <a:t>		</a:t>
            </a:r>
            <a:r>
              <a:rPr lang="en-US" sz="1000" dirty="0" err="1"/>
              <a:t>cout</a:t>
            </a:r>
            <a:r>
              <a:rPr lang="en-US" sz="1000" dirty="0"/>
              <a:t> &lt;&lt; prompt &lt;&lt; </a:t>
            </a:r>
            <a:r>
              <a:rPr lang="en-US" sz="1000" dirty="0" err="1"/>
              <a:t>endl</a:t>
            </a:r>
            <a:r>
              <a:rPr lang="en-US" sz="1000" dirty="0"/>
              <a:t>;</a:t>
            </a:r>
          </a:p>
          <a:p>
            <a:r>
              <a:rPr lang="en-US" sz="1000" dirty="0"/>
              <a:t>		string line;</a:t>
            </a:r>
          </a:p>
          <a:p>
            <a:r>
              <a:rPr lang="en-US" sz="1000" dirty="0"/>
              <a:t>		</a:t>
            </a:r>
            <a:r>
              <a:rPr lang="en-US" sz="1000" dirty="0" err="1"/>
              <a:t>getline</a:t>
            </a:r>
            <a:r>
              <a:rPr lang="en-US" sz="1000" dirty="0"/>
              <a:t>( </a:t>
            </a:r>
            <a:r>
              <a:rPr lang="en-US" sz="1000" dirty="0" err="1"/>
              <a:t>cin</a:t>
            </a:r>
            <a:r>
              <a:rPr lang="en-US" sz="1000" dirty="0"/>
              <a:t>, line );</a:t>
            </a:r>
          </a:p>
          <a:p>
            <a:r>
              <a:rPr lang="en-US" sz="1000" dirty="0"/>
              <a:t>		result = </a:t>
            </a:r>
            <a:r>
              <a:rPr lang="en-US" sz="1000" dirty="0" err="1"/>
              <a:t>atoi</a:t>
            </a:r>
            <a:r>
              <a:rPr lang="en-US" sz="1000" dirty="0"/>
              <a:t>(</a:t>
            </a:r>
            <a:r>
              <a:rPr lang="en-US" sz="1000" dirty="0" err="1"/>
              <a:t>line.c_str</a:t>
            </a:r>
            <a:r>
              <a:rPr lang="en-US" sz="1000" dirty="0"/>
              <a:t>());</a:t>
            </a:r>
          </a:p>
          <a:p>
            <a:r>
              <a:rPr lang="en-US" sz="1000" dirty="0"/>
              <a:t>		if ( result == 0 )</a:t>
            </a:r>
          </a:p>
          <a:p>
            <a:r>
              <a:rPr lang="en-US" sz="1000" dirty="0"/>
              <a:t>			</a:t>
            </a:r>
            <a:r>
              <a:rPr lang="en-US" sz="1000" dirty="0" err="1"/>
              <a:t>cout</a:t>
            </a:r>
            <a:r>
              <a:rPr lang="en-US" sz="1000" dirty="0"/>
              <a:t> &lt;&lt; "Invalid entry: " &lt;&lt; line &lt;&lt; </a:t>
            </a:r>
            <a:r>
              <a:rPr lang="en-US" sz="1000" dirty="0" err="1"/>
              <a:t>endl</a:t>
            </a:r>
            <a:r>
              <a:rPr lang="en-US" sz="1000" dirty="0"/>
              <a:t>;</a:t>
            </a:r>
          </a:p>
          <a:p>
            <a:r>
              <a:rPr lang="en-US" sz="1000" dirty="0"/>
              <a:t>	} while (result == 0);</a:t>
            </a:r>
          </a:p>
          <a:p>
            <a:r>
              <a:rPr lang="en-US" sz="1000" dirty="0"/>
              <a:t>	return result;</a:t>
            </a:r>
          </a:p>
          <a:p>
            <a:r>
              <a:rPr lang="en-US" sz="1000" dirty="0" smtClean="0"/>
              <a:t>}</a:t>
            </a:r>
            <a:endParaRPr lang="en-US" sz="1000" dirty="0"/>
          </a:p>
        </p:txBody>
      </p:sp>
      <p:sp>
        <p:nvSpPr>
          <p:cNvPr id="5" name="Rectangle 4"/>
          <p:cNvSpPr/>
          <p:nvPr/>
        </p:nvSpPr>
        <p:spPr>
          <a:xfrm>
            <a:off x="4572000" y="381000"/>
            <a:ext cx="4572000" cy="5940088"/>
          </a:xfrm>
          <a:prstGeom prst="rect">
            <a:avLst/>
          </a:prstGeom>
        </p:spPr>
        <p:txBody>
          <a:bodyPr>
            <a:spAutoFit/>
          </a:bodyPr>
          <a:lstStyle/>
          <a:p>
            <a:r>
              <a:rPr lang="en-US" sz="1000" dirty="0"/>
              <a:t>double </a:t>
            </a:r>
            <a:r>
              <a:rPr lang="en-US" sz="1000" dirty="0" err="1"/>
              <a:t>menuGetDouble</a:t>
            </a:r>
            <a:r>
              <a:rPr lang="en-US" sz="1000" dirty="0"/>
              <a:t>(</a:t>
            </a:r>
            <a:r>
              <a:rPr lang="en-US" sz="1000" dirty="0" err="1"/>
              <a:t>std</a:t>
            </a:r>
            <a:r>
              <a:rPr lang="en-US" sz="1000" dirty="0"/>
              <a:t>::string prompt) {</a:t>
            </a:r>
          </a:p>
          <a:p>
            <a:r>
              <a:rPr lang="en-US" sz="1000" dirty="0"/>
              <a:t>	double result = 0;</a:t>
            </a:r>
          </a:p>
          <a:p>
            <a:r>
              <a:rPr lang="en-US" sz="1000" dirty="0"/>
              <a:t>	do </a:t>
            </a:r>
          </a:p>
          <a:p>
            <a:r>
              <a:rPr lang="en-US" sz="1000" dirty="0"/>
              <a:t>	{</a:t>
            </a:r>
          </a:p>
          <a:p>
            <a:r>
              <a:rPr lang="en-US" sz="1000" dirty="0"/>
              <a:t>		</a:t>
            </a:r>
            <a:r>
              <a:rPr lang="en-US" sz="1000" dirty="0" err="1"/>
              <a:t>cout</a:t>
            </a:r>
            <a:r>
              <a:rPr lang="en-US" sz="1000" dirty="0"/>
              <a:t> &lt;&lt; prompt &lt;&lt; </a:t>
            </a:r>
            <a:r>
              <a:rPr lang="en-US" sz="1000" dirty="0" err="1"/>
              <a:t>endl</a:t>
            </a:r>
            <a:r>
              <a:rPr lang="en-US" sz="1000" dirty="0"/>
              <a:t>;</a:t>
            </a:r>
          </a:p>
          <a:p>
            <a:r>
              <a:rPr lang="en-US" sz="1000" dirty="0"/>
              <a:t>		string line;</a:t>
            </a:r>
          </a:p>
          <a:p>
            <a:r>
              <a:rPr lang="en-US" sz="1000" dirty="0"/>
              <a:t>		</a:t>
            </a:r>
            <a:r>
              <a:rPr lang="en-US" sz="1000" dirty="0" err="1"/>
              <a:t>getline</a:t>
            </a:r>
            <a:r>
              <a:rPr lang="en-US" sz="1000" dirty="0"/>
              <a:t>( </a:t>
            </a:r>
            <a:r>
              <a:rPr lang="en-US" sz="1000" dirty="0" err="1"/>
              <a:t>cin</a:t>
            </a:r>
            <a:r>
              <a:rPr lang="en-US" sz="1000" dirty="0"/>
              <a:t>, line );</a:t>
            </a:r>
          </a:p>
          <a:p>
            <a:r>
              <a:rPr lang="en-US" sz="1000" dirty="0"/>
              <a:t>		result = </a:t>
            </a:r>
            <a:r>
              <a:rPr lang="en-US" sz="1000" dirty="0" err="1"/>
              <a:t>atof</a:t>
            </a:r>
            <a:r>
              <a:rPr lang="en-US" sz="1000" dirty="0"/>
              <a:t>(</a:t>
            </a:r>
            <a:r>
              <a:rPr lang="en-US" sz="1000" dirty="0" err="1"/>
              <a:t>line.c_str</a:t>
            </a:r>
            <a:r>
              <a:rPr lang="en-US" sz="1000" dirty="0"/>
              <a:t>());</a:t>
            </a:r>
          </a:p>
          <a:p>
            <a:r>
              <a:rPr lang="en-US" sz="1000" dirty="0"/>
              <a:t>		if ( result == 0.0 )</a:t>
            </a:r>
          </a:p>
          <a:p>
            <a:r>
              <a:rPr lang="en-US" sz="1000" dirty="0"/>
              <a:t>			</a:t>
            </a:r>
            <a:r>
              <a:rPr lang="en-US" sz="1000" dirty="0" err="1"/>
              <a:t>cout</a:t>
            </a:r>
            <a:r>
              <a:rPr lang="en-US" sz="1000" dirty="0"/>
              <a:t> &lt;&lt; "Invalid entry: " &lt;&lt; line &lt;&lt; </a:t>
            </a:r>
            <a:r>
              <a:rPr lang="en-US" sz="1000" dirty="0" err="1"/>
              <a:t>endl</a:t>
            </a:r>
            <a:r>
              <a:rPr lang="en-US" sz="1000" dirty="0"/>
              <a:t>;</a:t>
            </a:r>
          </a:p>
          <a:p>
            <a:r>
              <a:rPr lang="en-US" sz="1000" dirty="0"/>
              <a:t>	} while (result == 0.0);</a:t>
            </a:r>
          </a:p>
          <a:p>
            <a:r>
              <a:rPr lang="en-US" sz="1000" dirty="0"/>
              <a:t>	return result;</a:t>
            </a:r>
          </a:p>
          <a:p>
            <a:r>
              <a:rPr lang="en-US" sz="1000" dirty="0"/>
              <a:t>}</a:t>
            </a:r>
          </a:p>
          <a:p>
            <a:endParaRPr lang="en-US" sz="1000" dirty="0" smtClean="0"/>
          </a:p>
          <a:p>
            <a:r>
              <a:rPr lang="en-US" sz="1000" dirty="0" err="1"/>
              <a:t>int</a:t>
            </a:r>
            <a:r>
              <a:rPr lang="en-US" sz="1000" dirty="0"/>
              <a:t> main(</a:t>
            </a:r>
            <a:r>
              <a:rPr lang="en-US" sz="1000" dirty="0" err="1"/>
              <a:t>int</a:t>
            </a:r>
            <a:r>
              <a:rPr lang="en-US" sz="1000" dirty="0"/>
              <a:t> </a:t>
            </a:r>
            <a:r>
              <a:rPr lang="en-US" sz="1000" dirty="0" err="1"/>
              <a:t>argc</a:t>
            </a:r>
            <a:r>
              <a:rPr lang="en-US" sz="1000" dirty="0"/>
              <a:t>, char* </a:t>
            </a:r>
            <a:r>
              <a:rPr lang="en-US" sz="1000" dirty="0" err="1"/>
              <a:t>argv</a:t>
            </a:r>
            <a:r>
              <a:rPr lang="en-US" sz="1000" dirty="0"/>
              <a:t>[])</a:t>
            </a:r>
          </a:p>
          <a:p>
            <a:r>
              <a:rPr lang="en-US" sz="1000" dirty="0"/>
              <a:t>{</a:t>
            </a:r>
          </a:p>
          <a:p>
            <a:r>
              <a:rPr lang="en-US" sz="1000" dirty="0"/>
              <a:t>	</a:t>
            </a:r>
            <a:r>
              <a:rPr lang="en-US" sz="1000" dirty="0" err="1"/>
              <a:t>int</a:t>
            </a:r>
            <a:r>
              <a:rPr lang="en-US" sz="1000" dirty="0"/>
              <a:t> </a:t>
            </a:r>
            <a:r>
              <a:rPr lang="en-US" sz="1000" dirty="0" err="1"/>
              <a:t>numShares</a:t>
            </a:r>
            <a:r>
              <a:rPr lang="en-US" sz="1000" dirty="0"/>
              <a:t> = </a:t>
            </a:r>
            <a:r>
              <a:rPr lang="en-US" sz="1000" dirty="0" err="1"/>
              <a:t>menuGetInt</a:t>
            </a:r>
            <a:r>
              <a:rPr lang="en-US" sz="1000" dirty="0"/>
              <a:t>("Number of shares: ");</a:t>
            </a:r>
          </a:p>
          <a:p>
            <a:r>
              <a:rPr lang="en-US" sz="1000" dirty="0"/>
              <a:t>	double </a:t>
            </a:r>
            <a:r>
              <a:rPr lang="en-US" sz="1000" dirty="0" err="1"/>
              <a:t>purchasePricePerShare</a:t>
            </a:r>
            <a:r>
              <a:rPr lang="en-US" sz="1000" dirty="0"/>
              <a:t> = </a:t>
            </a:r>
            <a:r>
              <a:rPr lang="en-US" sz="1000" dirty="0" err="1"/>
              <a:t>menuGetDouble</a:t>
            </a:r>
            <a:r>
              <a:rPr lang="en-US" sz="1000" dirty="0"/>
              <a:t>("Purchase Price per Share: ");</a:t>
            </a:r>
          </a:p>
          <a:p>
            <a:r>
              <a:rPr lang="en-US" sz="1000" dirty="0"/>
              <a:t>	double </a:t>
            </a:r>
            <a:r>
              <a:rPr lang="en-US" sz="1000" dirty="0" err="1"/>
              <a:t>purchaseCommissionPaid</a:t>
            </a:r>
            <a:r>
              <a:rPr lang="en-US" sz="1000" dirty="0"/>
              <a:t> = </a:t>
            </a:r>
            <a:r>
              <a:rPr lang="en-US" sz="1000" dirty="0" err="1"/>
              <a:t>menuGetDouble</a:t>
            </a:r>
            <a:r>
              <a:rPr lang="en-US" sz="1000" dirty="0"/>
              <a:t>("Purchase Commission Paid: ");</a:t>
            </a:r>
          </a:p>
          <a:p>
            <a:r>
              <a:rPr lang="en-US" sz="1000" dirty="0"/>
              <a:t>	double </a:t>
            </a:r>
            <a:r>
              <a:rPr lang="en-US" sz="1000" dirty="0" err="1"/>
              <a:t>salePricePerShare</a:t>
            </a:r>
            <a:r>
              <a:rPr lang="en-US" sz="1000" dirty="0"/>
              <a:t> = </a:t>
            </a:r>
            <a:r>
              <a:rPr lang="en-US" sz="1000" dirty="0" err="1"/>
              <a:t>menuGetDouble</a:t>
            </a:r>
            <a:r>
              <a:rPr lang="en-US" sz="1000" dirty="0"/>
              <a:t>("Sale Price Per Share: ");</a:t>
            </a:r>
          </a:p>
          <a:p>
            <a:r>
              <a:rPr lang="en-US" sz="1000" dirty="0"/>
              <a:t>	double </a:t>
            </a:r>
            <a:r>
              <a:rPr lang="en-US" sz="1000" dirty="0" err="1"/>
              <a:t>saleCommissionPaid</a:t>
            </a:r>
            <a:r>
              <a:rPr lang="en-US" sz="1000" dirty="0"/>
              <a:t> = </a:t>
            </a:r>
            <a:r>
              <a:rPr lang="en-US" sz="1000" dirty="0" err="1"/>
              <a:t>menuGetDouble</a:t>
            </a:r>
            <a:r>
              <a:rPr lang="en-US" sz="1000" dirty="0"/>
              <a:t>("Sale Commission Paid: ");;</a:t>
            </a:r>
          </a:p>
          <a:p>
            <a:endParaRPr lang="en-US" sz="1000" dirty="0"/>
          </a:p>
          <a:p>
            <a:r>
              <a:rPr lang="en-US" sz="1000" dirty="0"/>
              <a:t>	double profit = </a:t>
            </a:r>
            <a:r>
              <a:rPr lang="en-US" sz="1000" dirty="0" err="1"/>
              <a:t>stockProfit</a:t>
            </a:r>
            <a:r>
              <a:rPr lang="en-US" sz="1000" dirty="0"/>
              <a:t>(</a:t>
            </a:r>
            <a:r>
              <a:rPr lang="en-US" sz="1000" dirty="0" err="1"/>
              <a:t>numShares</a:t>
            </a:r>
            <a:r>
              <a:rPr lang="en-US" sz="1000" dirty="0"/>
              <a:t>, </a:t>
            </a:r>
            <a:r>
              <a:rPr lang="en-US" sz="1000" dirty="0" err="1"/>
              <a:t>purchasePricePerShare</a:t>
            </a:r>
            <a:r>
              <a:rPr lang="en-US" sz="1000" dirty="0"/>
              <a:t>, </a:t>
            </a:r>
          </a:p>
          <a:p>
            <a:r>
              <a:rPr lang="en-US" sz="1000" dirty="0"/>
              <a:t>		</a:t>
            </a:r>
            <a:r>
              <a:rPr lang="en-US" sz="1000" dirty="0" err="1"/>
              <a:t>purchaseCommissionPaid</a:t>
            </a:r>
            <a:r>
              <a:rPr lang="en-US" sz="1000" dirty="0"/>
              <a:t>, </a:t>
            </a:r>
            <a:r>
              <a:rPr lang="en-US" sz="1000" dirty="0" err="1"/>
              <a:t>salePricePerShare</a:t>
            </a:r>
            <a:r>
              <a:rPr lang="en-US" sz="1000" dirty="0"/>
              <a:t>, </a:t>
            </a:r>
            <a:r>
              <a:rPr lang="en-US" sz="1000" dirty="0" err="1"/>
              <a:t>saleCommissionPaid</a:t>
            </a:r>
            <a:r>
              <a:rPr lang="en-US" sz="1000" dirty="0"/>
              <a:t>);</a:t>
            </a:r>
          </a:p>
          <a:p>
            <a:endParaRPr lang="en-US" sz="1000" dirty="0"/>
          </a:p>
          <a:p>
            <a:r>
              <a:rPr lang="en-US" sz="1000" dirty="0"/>
              <a:t>	</a:t>
            </a:r>
            <a:r>
              <a:rPr lang="en-US" sz="1000" dirty="0" err="1"/>
              <a:t>cout</a:t>
            </a:r>
            <a:r>
              <a:rPr lang="en-US" sz="1000" dirty="0"/>
              <a:t> &lt;&lt; </a:t>
            </a:r>
            <a:r>
              <a:rPr lang="en-US" sz="1000" dirty="0" err="1"/>
              <a:t>endl</a:t>
            </a:r>
            <a:r>
              <a:rPr lang="en-US" sz="1000" dirty="0"/>
              <a:t>;</a:t>
            </a:r>
          </a:p>
          <a:p>
            <a:r>
              <a:rPr lang="en-US" sz="1000" dirty="0"/>
              <a:t>	if ( profit &gt; 0 )</a:t>
            </a:r>
          </a:p>
          <a:p>
            <a:r>
              <a:rPr lang="en-US" sz="1000" dirty="0"/>
              <a:t>		</a:t>
            </a:r>
            <a:r>
              <a:rPr lang="en-US" sz="1000" dirty="0" err="1"/>
              <a:t>cout</a:t>
            </a:r>
            <a:r>
              <a:rPr lang="en-US" sz="1000" dirty="0"/>
              <a:t> &lt;&lt; "Profit: $" &lt;&lt; profit &lt;&lt; </a:t>
            </a:r>
            <a:r>
              <a:rPr lang="en-US" sz="1000" dirty="0" err="1"/>
              <a:t>endl</a:t>
            </a:r>
            <a:r>
              <a:rPr lang="en-US" sz="1000" dirty="0"/>
              <a:t>;</a:t>
            </a:r>
          </a:p>
          <a:p>
            <a:r>
              <a:rPr lang="en-US" sz="1000" dirty="0"/>
              <a:t>	else if ( profit &lt; 0 )</a:t>
            </a:r>
          </a:p>
          <a:p>
            <a:r>
              <a:rPr lang="en-US" sz="1000" dirty="0"/>
              <a:t>		</a:t>
            </a:r>
            <a:r>
              <a:rPr lang="en-US" sz="1000" dirty="0" err="1"/>
              <a:t>cout</a:t>
            </a:r>
            <a:r>
              <a:rPr lang="en-US" sz="1000" dirty="0"/>
              <a:t> &lt;&lt; "Loss: $" &lt;&lt; profit*-1 &lt;&lt; </a:t>
            </a:r>
            <a:r>
              <a:rPr lang="en-US" sz="1000" dirty="0" err="1"/>
              <a:t>endl</a:t>
            </a:r>
            <a:r>
              <a:rPr lang="en-US" sz="1000" dirty="0"/>
              <a:t>;</a:t>
            </a:r>
          </a:p>
          <a:p>
            <a:r>
              <a:rPr lang="en-US" sz="1000" dirty="0"/>
              <a:t>	else</a:t>
            </a:r>
          </a:p>
          <a:p>
            <a:r>
              <a:rPr lang="en-US" sz="1000" dirty="0"/>
              <a:t>		</a:t>
            </a:r>
            <a:r>
              <a:rPr lang="en-US" sz="1000" dirty="0" err="1"/>
              <a:t>cout</a:t>
            </a:r>
            <a:r>
              <a:rPr lang="en-US" sz="1000" dirty="0"/>
              <a:t> &lt;&lt; "No profit or loss" &lt;&lt; </a:t>
            </a:r>
            <a:r>
              <a:rPr lang="en-US" sz="1000" dirty="0" err="1"/>
              <a:t>endl</a:t>
            </a:r>
            <a:r>
              <a:rPr lang="en-US" sz="1000" dirty="0"/>
              <a:t>;</a:t>
            </a:r>
          </a:p>
          <a:p>
            <a:r>
              <a:rPr lang="en-US" sz="1000" dirty="0"/>
              <a:t>	</a:t>
            </a:r>
            <a:r>
              <a:rPr lang="en-US" sz="1000" dirty="0" err="1"/>
              <a:t>cout</a:t>
            </a:r>
            <a:r>
              <a:rPr lang="en-US" sz="1000" dirty="0"/>
              <a:t> &lt;&lt; </a:t>
            </a:r>
            <a:r>
              <a:rPr lang="en-US" sz="1000" dirty="0" err="1"/>
              <a:t>endl</a:t>
            </a:r>
            <a:r>
              <a:rPr lang="en-US" sz="1000" dirty="0"/>
              <a:t>;</a:t>
            </a:r>
          </a:p>
          <a:p>
            <a:endParaRPr lang="en-US" sz="1000" dirty="0"/>
          </a:p>
          <a:p>
            <a:r>
              <a:rPr lang="en-US" sz="1000" dirty="0"/>
              <a:t>	system("PAUSE");</a:t>
            </a:r>
          </a:p>
          <a:p>
            <a:r>
              <a:rPr lang="en-US" sz="1000" dirty="0"/>
              <a:t>	return 0;</a:t>
            </a:r>
          </a:p>
          <a:p>
            <a:r>
              <a:rPr lang="en-US" sz="1000" dirty="0"/>
              <a:t>}</a:t>
            </a:r>
          </a:p>
        </p:txBody>
      </p:sp>
    </p:spTree>
    <p:extLst>
      <p:ext uri="{BB962C8B-B14F-4D97-AF65-F5344CB8AC3E}">
        <p14:creationId xmlns:p14="http://schemas.microsoft.com/office/powerpoint/2010/main" val="2952728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38400" y="0"/>
            <a:ext cx="4255634" cy="6858000"/>
          </a:xfrm>
          <a:prstGeom prst="rect">
            <a:avLst/>
          </a:prstGeom>
        </p:spPr>
      </p:pic>
    </p:spTree>
    <p:extLst>
      <p:ext uri="{BB962C8B-B14F-4D97-AF65-F5344CB8AC3E}">
        <p14:creationId xmlns:p14="http://schemas.microsoft.com/office/powerpoint/2010/main" val="1011284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25700" y="0"/>
            <a:ext cx="4275522" cy="6858000"/>
          </a:xfrm>
          <a:prstGeom prst="rect">
            <a:avLst/>
          </a:prstGeom>
        </p:spPr>
      </p:pic>
    </p:spTree>
    <p:extLst>
      <p:ext uri="{BB962C8B-B14F-4D97-AF65-F5344CB8AC3E}">
        <p14:creationId xmlns:p14="http://schemas.microsoft.com/office/powerpoint/2010/main" val="1282569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28800" y="0"/>
            <a:ext cx="5462819" cy="6858000"/>
          </a:xfrm>
          <a:prstGeom prst="rect">
            <a:avLst/>
          </a:prstGeom>
        </p:spPr>
      </p:pic>
    </p:spTree>
    <p:extLst>
      <p:ext uri="{BB962C8B-B14F-4D97-AF65-F5344CB8AC3E}">
        <p14:creationId xmlns:p14="http://schemas.microsoft.com/office/powerpoint/2010/main" val="4248566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0"/>
            <a:ext cx="9296400" cy="7017306"/>
          </a:xfrm>
          <a:prstGeom prst="rect">
            <a:avLst/>
          </a:prstGeom>
        </p:spPr>
        <p:txBody>
          <a:bodyPr wrap="square">
            <a:spAutoFit/>
          </a:bodyPr>
          <a:lstStyle/>
          <a:p>
            <a:r>
              <a:rPr lang="en-US" sz="1000" dirty="0"/>
              <a:t>	public void </a:t>
            </a:r>
            <a:r>
              <a:rPr lang="en-US" sz="1000" dirty="0" err="1"/>
              <a:t>findBestPath</a:t>
            </a:r>
            <a:r>
              <a:rPr lang="en-US" sz="1000" dirty="0"/>
              <a:t>() </a:t>
            </a:r>
            <a:r>
              <a:rPr lang="en-US" sz="1000" dirty="0" smtClean="0"/>
              <a:t>{</a:t>
            </a:r>
            <a:endParaRPr lang="en-US" sz="1000" dirty="0"/>
          </a:p>
          <a:p>
            <a:r>
              <a:rPr lang="en-US" sz="1000" dirty="0"/>
              <a:t>		</a:t>
            </a:r>
            <a:r>
              <a:rPr lang="en-US" sz="1000" dirty="0" err="1"/>
              <a:t>System.out.println</a:t>
            </a:r>
            <a:r>
              <a:rPr lang="en-US" sz="1000" dirty="0"/>
              <a:t>("Calculating best path...");</a:t>
            </a:r>
          </a:p>
          <a:p>
            <a:r>
              <a:rPr lang="en-US" sz="1000" dirty="0"/>
              <a:t>		Set&lt;Square&gt; adjacencies = elements[0][0].</a:t>
            </a:r>
            <a:r>
              <a:rPr lang="en-US" sz="1000" dirty="0" err="1"/>
              <a:t>getAdjacencies</a:t>
            </a:r>
            <a:r>
              <a:rPr lang="en-US" sz="1000" dirty="0"/>
              <a:t>();</a:t>
            </a:r>
          </a:p>
          <a:p>
            <a:r>
              <a:rPr lang="en-US" sz="1000" dirty="0"/>
              <a:t>		for (Square adjacency : adjacencies) {</a:t>
            </a:r>
          </a:p>
          <a:p>
            <a:r>
              <a:rPr lang="en-US" sz="1000" dirty="0"/>
              <a:t>			</a:t>
            </a:r>
            <a:r>
              <a:rPr lang="en-US" sz="1000" dirty="0" err="1"/>
              <a:t>adjacency.setParent</a:t>
            </a:r>
            <a:r>
              <a:rPr lang="en-US" sz="1000" dirty="0"/>
              <a:t>(elements[0][0]);</a:t>
            </a:r>
          </a:p>
          <a:p>
            <a:r>
              <a:rPr lang="en-US" sz="1000" dirty="0"/>
              <a:t>			if (</a:t>
            </a:r>
            <a:r>
              <a:rPr lang="en-US" sz="1000" dirty="0" err="1"/>
              <a:t>adjacency.isStart</a:t>
            </a:r>
            <a:r>
              <a:rPr lang="en-US" sz="1000" dirty="0"/>
              <a:t>() == false) {</a:t>
            </a:r>
          </a:p>
          <a:p>
            <a:r>
              <a:rPr lang="en-US" sz="1000" dirty="0"/>
              <a:t>				</a:t>
            </a:r>
            <a:r>
              <a:rPr lang="en-US" sz="1000" dirty="0" err="1"/>
              <a:t>opened.add</a:t>
            </a:r>
            <a:r>
              <a:rPr lang="en-US" sz="1000" dirty="0"/>
              <a:t>(adjacency);</a:t>
            </a:r>
          </a:p>
          <a:p>
            <a:r>
              <a:rPr lang="en-US" sz="1000" dirty="0"/>
              <a:t>			}</a:t>
            </a:r>
          </a:p>
          <a:p>
            <a:r>
              <a:rPr lang="en-US" sz="1000" dirty="0"/>
              <a:t>		</a:t>
            </a:r>
            <a:r>
              <a:rPr lang="en-US" sz="1000" dirty="0" smtClean="0"/>
              <a:t>}</a:t>
            </a:r>
            <a:endParaRPr lang="en-US" sz="1000" dirty="0"/>
          </a:p>
          <a:p>
            <a:r>
              <a:rPr lang="en-US" sz="1000" dirty="0"/>
              <a:t>		while (</a:t>
            </a:r>
            <a:r>
              <a:rPr lang="en-US" sz="1000" dirty="0" err="1"/>
              <a:t>opened.size</a:t>
            </a:r>
            <a:r>
              <a:rPr lang="en-US" sz="1000" dirty="0"/>
              <a:t>() &gt; 0) {</a:t>
            </a:r>
          </a:p>
          <a:p>
            <a:r>
              <a:rPr lang="en-US" sz="1000" dirty="0"/>
              <a:t>			Square best = </a:t>
            </a:r>
            <a:r>
              <a:rPr lang="en-US" sz="1000" dirty="0" err="1"/>
              <a:t>findBestPassThrough</a:t>
            </a:r>
            <a:r>
              <a:rPr lang="en-US" sz="1000" dirty="0"/>
              <a:t>();</a:t>
            </a:r>
          </a:p>
          <a:p>
            <a:r>
              <a:rPr lang="en-US" sz="1000" dirty="0"/>
              <a:t>			</a:t>
            </a:r>
            <a:r>
              <a:rPr lang="en-US" sz="1000" dirty="0" err="1"/>
              <a:t>opened.remove</a:t>
            </a:r>
            <a:r>
              <a:rPr lang="en-US" sz="1000" dirty="0"/>
              <a:t>(best);</a:t>
            </a:r>
          </a:p>
          <a:p>
            <a:r>
              <a:rPr lang="en-US" sz="1000" dirty="0"/>
              <a:t>			</a:t>
            </a:r>
            <a:r>
              <a:rPr lang="en-US" sz="1000" dirty="0" err="1"/>
              <a:t>closed.add</a:t>
            </a:r>
            <a:r>
              <a:rPr lang="en-US" sz="1000" dirty="0"/>
              <a:t>(best);</a:t>
            </a:r>
          </a:p>
          <a:p>
            <a:r>
              <a:rPr lang="en-US" sz="1000" dirty="0"/>
              <a:t>			if (</a:t>
            </a:r>
            <a:r>
              <a:rPr lang="en-US" sz="1000" dirty="0" err="1"/>
              <a:t>best.isEnd</a:t>
            </a:r>
            <a:r>
              <a:rPr lang="en-US" sz="1000" dirty="0"/>
              <a:t>()) {</a:t>
            </a:r>
          </a:p>
          <a:p>
            <a:r>
              <a:rPr lang="en-US" sz="1000" dirty="0"/>
              <a:t>				</a:t>
            </a:r>
            <a:r>
              <a:rPr lang="en-US" sz="1000" dirty="0" err="1"/>
              <a:t>System.out.println</a:t>
            </a:r>
            <a:r>
              <a:rPr lang="en-US" sz="1000" dirty="0"/>
              <a:t>("Found Goal");</a:t>
            </a:r>
          </a:p>
          <a:p>
            <a:r>
              <a:rPr lang="en-US" sz="1000" dirty="0"/>
              <a:t>				</a:t>
            </a:r>
            <a:r>
              <a:rPr lang="en-US" sz="1000" dirty="0" err="1"/>
              <a:t>populateBestList</a:t>
            </a:r>
            <a:r>
              <a:rPr lang="en-US" sz="1000" dirty="0"/>
              <a:t>(goal);</a:t>
            </a:r>
          </a:p>
          <a:p>
            <a:r>
              <a:rPr lang="en-US" sz="1000" dirty="0"/>
              <a:t>				draw();</a:t>
            </a:r>
          </a:p>
          <a:p>
            <a:r>
              <a:rPr lang="en-US" sz="1000" dirty="0"/>
              <a:t>				return;</a:t>
            </a:r>
          </a:p>
          <a:p>
            <a:r>
              <a:rPr lang="en-US" sz="1000" dirty="0"/>
              <a:t>			} else {</a:t>
            </a:r>
          </a:p>
          <a:p>
            <a:r>
              <a:rPr lang="en-US" sz="1000" dirty="0"/>
              <a:t>				Set&lt;Square&gt; neighbors = </a:t>
            </a:r>
            <a:r>
              <a:rPr lang="en-US" sz="1000" dirty="0" err="1"/>
              <a:t>best.getAdjacencies</a:t>
            </a:r>
            <a:r>
              <a:rPr lang="en-US" sz="1000" dirty="0"/>
              <a:t>();</a:t>
            </a:r>
          </a:p>
          <a:p>
            <a:r>
              <a:rPr lang="en-US" sz="1000" dirty="0"/>
              <a:t>				for (Square neighbor : neighbors) {</a:t>
            </a:r>
          </a:p>
          <a:p>
            <a:r>
              <a:rPr lang="en-US" sz="1000" dirty="0"/>
              <a:t>					if (</a:t>
            </a:r>
            <a:r>
              <a:rPr lang="en-US" sz="1000" dirty="0" err="1"/>
              <a:t>opened.contains</a:t>
            </a:r>
            <a:r>
              <a:rPr lang="en-US" sz="1000" dirty="0"/>
              <a:t>(neighbor)) {</a:t>
            </a:r>
          </a:p>
          <a:p>
            <a:r>
              <a:rPr lang="en-US" sz="1000" dirty="0"/>
              <a:t>						Square </a:t>
            </a:r>
            <a:r>
              <a:rPr lang="en-US" sz="1000" dirty="0" err="1"/>
              <a:t>tmpSquare</a:t>
            </a:r>
            <a:r>
              <a:rPr lang="en-US" sz="1000" dirty="0"/>
              <a:t> = new Square(</a:t>
            </a:r>
            <a:r>
              <a:rPr lang="en-US" sz="1000" dirty="0" err="1"/>
              <a:t>neighbor.getX</a:t>
            </a:r>
            <a:r>
              <a:rPr lang="en-US" sz="1000" dirty="0"/>
              <a:t>(),</a:t>
            </a:r>
          </a:p>
          <a:p>
            <a:r>
              <a:rPr lang="en-US" sz="1000" dirty="0"/>
              <a:t>								</a:t>
            </a:r>
            <a:r>
              <a:rPr lang="en-US" sz="1000" dirty="0" err="1"/>
              <a:t>neighbor.getY</a:t>
            </a:r>
            <a:r>
              <a:rPr lang="en-US" sz="1000" dirty="0"/>
              <a:t>(), this);</a:t>
            </a:r>
          </a:p>
          <a:p>
            <a:r>
              <a:rPr lang="en-US" sz="1000" dirty="0"/>
              <a:t>						</a:t>
            </a:r>
            <a:r>
              <a:rPr lang="en-US" sz="1000" dirty="0" err="1"/>
              <a:t>tmpSquare.setParent</a:t>
            </a:r>
            <a:r>
              <a:rPr lang="en-US" sz="1000" dirty="0"/>
              <a:t>(best);</a:t>
            </a:r>
          </a:p>
          <a:p>
            <a:r>
              <a:rPr lang="en-US" sz="1000" dirty="0"/>
              <a:t>						if (</a:t>
            </a:r>
            <a:r>
              <a:rPr lang="en-US" sz="1000" dirty="0" err="1"/>
              <a:t>tmpSquare.getPassThrough</a:t>
            </a:r>
            <a:r>
              <a:rPr lang="en-US" sz="1000" dirty="0"/>
              <a:t>(goal) &gt;= neighbor</a:t>
            </a:r>
          </a:p>
          <a:p>
            <a:r>
              <a:rPr lang="en-US" sz="1000" dirty="0"/>
              <a:t>								.</a:t>
            </a:r>
            <a:r>
              <a:rPr lang="en-US" sz="1000" dirty="0" err="1"/>
              <a:t>getPassThrough</a:t>
            </a:r>
            <a:r>
              <a:rPr lang="en-US" sz="1000" dirty="0"/>
              <a:t>(goal)) {</a:t>
            </a:r>
          </a:p>
          <a:p>
            <a:r>
              <a:rPr lang="en-US" sz="1000" dirty="0"/>
              <a:t>							continue;</a:t>
            </a:r>
          </a:p>
          <a:p>
            <a:r>
              <a:rPr lang="en-US" sz="1000" dirty="0"/>
              <a:t>						</a:t>
            </a:r>
            <a:r>
              <a:rPr lang="en-US" sz="1000" dirty="0" smtClean="0"/>
              <a:t>}}</a:t>
            </a:r>
            <a:endParaRPr lang="en-US" sz="1000" dirty="0"/>
          </a:p>
          <a:p>
            <a:r>
              <a:rPr lang="en-US" sz="1000" dirty="0"/>
              <a:t>					if (</a:t>
            </a:r>
            <a:r>
              <a:rPr lang="en-US" sz="1000" dirty="0" err="1"/>
              <a:t>closed.contains</a:t>
            </a:r>
            <a:r>
              <a:rPr lang="en-US" sz="1000" dirty="0"/>
              <a:t>(neighbor)) {</a:t>
            </a:r>
          </a:p>
          <a:p>
            <a:r>
              <a:rPr lang="en-US" sz="1000" dirty="0"/>
              <a:t>						Square </a:t>
            </a:r>
            <a:r>
              <a:rPr lang="en-US" sz="1000" dirty="0" err="1"/>
              <a:t>tmpSquare</a:t>
            </a:r>
            <a:r>
              <a:rPr lang="en-US" sz="1000" dirty="0"/>
              <a:t> = new Square(</a:t>
            </a:r>
            <a:r>
              <a:rPr lang="en-US" sz="1000" dirty="0" err="1"/>
              <a:t>neighbor.getX</a:t>
            </a:r>
            <a:r>
              <a:rPr lang="en-US" sz="1000" dirty="0"/>
              <a:t>(),</a:t>
            </a:r>
          </a:p>
          <a:p>
            <a:r>
              <a:rPr lang="en-US" sz="1000" dirty="0"/>
              <a:t>								</a:t>
            </a:r>
            <a:r>
              <a:rPr lang="en-US" sz="1000" dirty="0" err="1"/>
              <a:t>neighbor.getY</a:t>
            </a:r>
            <a:r>
              <a:rPr lang="en-US" sz="1000" dirty="0"/>
              <a:t>(), this);</a:t>
            </a:r>
          </a:p>
          <a:p>
            <a:r>
              <a:rPr lang="en-US" sz="1000" dirty="0"/>
              <a:t>						</a:t>
            </a:r>
            <a:r>
              <a:rPr lang="en-US" sz="1000" dirty="0" err="1"/>
              <a:t>tmpSquare.setParent</a:t>
            </a:r>
            <a:r>
              <a:rPr lang="en-US" sz="1000" dirty="0"/>
              <a:t>(best);</a:t>
            </a:r>
          </a:p>
          <a:p>
            <a:r>
              <a:rPr lang="en-US" sz="1000" dirty="0"/>
              <a:t>						if (</a:t>
            </a:r>
            <a:r>
              <a:rPr lang="en-US" sz="1000" dirty="0" err="1"/>
              <a:t>tmpSquare.getPassThrough</a:t>
            </a:r>
            <a:r>
              <a:rPr lang="en-US" sz="1000" dirty="0"/>
              <a:t>(goal) &gt;= neighbor</a:t>
            </a:r>
          </a:p>
          <a:p>
            <a:r>
              <a:rPr lang="en-US" sz="1000" dirty="0"/>
              <a:t>								.</a:t>
            </a:r>
            <a:r>
              <a:rPr lang="en-US" sz="1000" dirty="0" err="1"/>
              <a:t>getPassThrough</a:t>
            </a:r>
            <a:r>
              <a:rPr lang="en-US" sz="1000" dirty="0"/>
              <a:t>(goal)) {</a:t>
            </a:r>
          </a:p>
          <a:p>
            <a:r>
              <a:rPr lang="en-US" sz="1000" dirty="0"/>
              <a:t>							continue;</a:t>
            </a:r>
          </a:p>
          <a:p>
            <a:r>
              <a:rPr lang="en-US" sz="1000" dirty="0"/>
              <a:t>						}</a:t>
            </a:r>
          </a:p>
          <a:p>
            <a:r>
              <a:rPr lang="en-US" sz="1000" dirty="0"/>
              <a:t>					}</a:t>
            </a:r>
          </a:p>
          <a:p>
            <a:r>
              <a:rPr lang="en-US" sz="1000" dirty="0"/>
              <a:t>				</a:t>
            </a:r>
            <a:r>
              <a:rPr lang="en-US" sz="1000" dirty="0" smtClean="0"/>
              <a:t>	</a:t>
            </a:r>
            <a:r>
              <a:rPr lang="en-US" sz="1000" dirty="0" err="1" smtClean="0"/>
              <a:t>neighbor.setParent</a:t>
            </a:r>
            <a:r>
              <a:rPr lang="en-US" sz="1000" dirty="0"/>
              <a:t>(best)</a:t>
            </a:r>
            <a:r>
              <a:rPr lang="en-US" sz="1000" dirty="0" smtClean="0"/>
              <a:t>;</a:t>
            </a:r>
            <a:endParaRPr lang="en-US" sz="1000" dirty="0"/>
          </a:p>
          <a:p>
            <a:r>
              <a:rPr lang="en-US" sz="1000" dirty="0"/>
              <a:t>					</a:t>
            </a:r>
            <a:r>
              <a:rPr lang="en-US" sz="1000" dirty="0" err="1"/>
              <a:t>opened.remove</a:t>
            </a:r>
            <a:r>
              <a:rPr lang="en-US" sz="1000" dirty="0"/>
              <a:t>(neighbor);</a:t>
            </a:r>
          </a:p>
          <a:p>
            <a:r>
              <a:rPr lang="en-US" sz="1000" dirty="0"/>
              <a:t>					</a:t>
            </a:r>
            <a:r>
              <a:rPr lang="en-US" sz="1000" dirty="0" err="1"/>
              <a:t>closed.remove</a:t>
            </a:r>
            <a:r>
              <a:rPr lang="en-US" sz="1000" dirty="0"/>
              <a:t>(neighbor);</a:t>
            </a:r>
          </a:p>
          <a:p>
            <a:r>
              <a:rPr lang="en-US" sz="1000" dirty="0"/>
              <a:t>					</a:t>
            </a:r>
            <a:r>
              <a:rPr lang="en-US" sz="1000" dirty="0" err="1"/>
              <a:t>opened.add</a:t>
            </a:r>
            <a:r>
              <a:rPr lang="en-US" sz="1000" dirty="0"/>
              <a:t>(0, neighbor);</a:t>
            </a:r>
          </a:p>
          <a:p>
            <a:r>
              <a:rPr lang="en-US" sz="1000" dirty="0"/>
              <a:t>				</a:t>
            </a:r>
            <a:r>
              <a:rPr lang="en-US" sz="1000" dirty="0" smtClean="0"/>
              <a:t>} } }</a:t>
            </a:r>
            <a:endParaRPr lang="en-US" sz="1000" dirty="0"/>
          </a:p>
          <a:p>
            <a:r>
              <a:rPr lang="en-US" sz="1000" dirty="0"/>
              <a:t>		</a:t>
            </a:r>
            <a:r>
              <a:rPr lang="en-US" sz="1000" dirty="0" err="1"/>
              <a:t>System.out.println</a:t>
            </a:r>
            <a:r>
              <a:rPr lang="en-US" sz="1000" dirty="0"/>
              <a:t>("No Path to goal");</a:t>
            </a:r>
          </a:p>
          <a:p>
            <a:r>
              <a:rPr lang="en-US" sz="1000" dirty="0"/>
              <a:t>	}</a:t>
            </a:r>
          </a:p>
        </p:txBody>
      </p:sp>
    </p:spTree>
    <p:extLst>
      <p:ext uri="{BB962C8B-B14F-4D97-AF65-F5344CB8AC3E}">
        <p14:creationId xmlns:p14="http://schemas.microsoft.com/office/powerpoint/2010/main" val="1637790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8097" y="117692"/>
            <a:ext cx="6400800" cy="6740308"/>
          </a:xfrm>
          <a:prstGeom prst="rect">
            <a:avLst/>
          </a:prstGeom>
        </p:spPr>
        <p:txBody>
          <a:bodyPr wrap="square">
            <a:spAutoFit/>
          </a:bodyPr>
          <a:lstStyle/>
          <a:p>
            <a:r>
              <a:rPr lang="en-US" dirty="0" smtClean="0"/>
              <a:t>“9</a:t>
            </a:r>
            <a:r>
              <a:rPr lang="en-US" dirty="0"/>
              <a:t>) Using A* for everything</a:t>
            </a:r>
          </a:p>
          <a:p>
            <a:endParaRPr lang="en-US" dirty="0"/>
          </a:p>
          <a:p>
            <a:r>
              <a:rPr lang="en-US" dirty="0"/>
              <a:t>I run a web site which teaches A*, and yet when I come to write a </a:t>
            </a:r>
            <a:r>
              <a:rPr lang="en-US" dirty="0" err="1"/>
              <a:t>pathfinding</a:t>
            </a:r>
            <a:r>
              <a:rPr lang="en-US" dirty="0"/>
              <a:t> or other search program I don't always use A*, and when I do I never do A* on a fine mesh or grid. Why? Because it uses a lot of memory and processing power that is totally </a:t>
            </a:r>
            <a:r>
              <a:rPr lang="en-US" dirty="0" err="1"/>
              <a:t>unneccesary</a:t>
            </a:r>
            <a:r>
              <a:rPr lang="en-US" dirty="0"/>
              <a:t>.</a:t>
            </a:r>
          </a:p>
          <a:p>
            <a:endParaRPr lang="en-US" dirty="0"/>
          </a:p>
          <a:p>
            <a:r>
              <a:rPr lang="en-US" dirty="0"/>
              <a:t>Firstly if you're searching only small data sets, like an AI state graph, or a dozen or so path nodes in a room, you can use </a:t>
            </a:r>
            <a:r>
              <a:rPr lang="en-US" dirty="0" err="1"/>
              <a:t>Dijkstra's</a:t>
            </a:r>
            <a:r>
              <a:rPr lang="en-US" dirty="0"/>
              <a:t> algorithm, which is particularly effective when all the AI's in the room will path find to the same node, since the algorithm will fill out data for the whole network rather than just the start and end nodes. Sometimes even a </a:t>
            </a:r>
            <a:r>
              <a:rPr lang="en-US" dirty="0" err="1"/>
              <a:t>breadthfirst</a:t>
            </a:r>
            <a:r>
              <a:rPr lang="en-US" dirty="0"/>
              <a:t> search is enough.</a:t>
            </a:r>
          </a:p>
          <a:p>
            <a:endParaRPr lang="en-US" dirty="0"/>
          </a:p>
          <a:p>
            <a:r>
              <a:rPr lang="en-US" dirty="0"/>
              <a:t>In general you want the path finding data to be as high level as possible whilst still allowing movement to all possible gameplay areas.</a:t>
            </a:r>
          </a:p>
          <a:p>
            <a:endParaRPr lang="en-US" dirty="0"/>
          </a:p>
          <a:p>
            <a:r>
              <a:rPr lang="en-US" dirty="0"/>
              <a:t>One approach is hierarchical path finding, which really needs to work at engine level. If you divide your game world up into regions, buildings, floors and rooms, for example, an AI can path find at all those levels before finally </a:t>
            </a:r>
            <a:r>
              <a:rPr lang="en-US" dirty="0" err="1"/>
              <a:t>pathfinding</a:t>
            </a:r>
            <a:r>
              <a:rPr lang="en-US" dirty="0"/>
              <a:t> on a grid or mesh level inside the current room it is in</a:t>
            </a:r>
            <a:r>
              <a:rPr lang="en-US" dirty="0" smtClean="0"/>
              <a:t>.”</a:t>
            </a:r>
            <a:endParaRPr lang="en-US" dirty="0"/>
          </a:p>
        </p:txBody>
      </p:sp>
      <p:sp>
        <p:nvSpPr>
          <p:cNvPr id="5" name="TextBox 4"/>
          <p:cNvSpPr txBox="1"/>
          <p:nvPr/>
        </p:nvSpPr>
        <p:spPr>
          <a:xfrm>
            <a:off x="304800" y="24476"/>
            <a:ext cx="1905000" cy="923330"/>
          </a:xfrm>
          <a:prstGeom prst="rect">
            <a:avLst/>
          </a:prstGeom>
          <a:noFill/>
        </p:spPr>
        <p:txBody>
          <a:bodyPr wrap="square" rtlCol="0">
            <a:spAutoFit/>
          </a:bodyPr>
          <a:lstStyle/>
          <a:p>
            <a:r>
              <a:rPr lang="en-US" u="sng" dirty="0" smtClean="0"/>
              <a:t>Tips to avoid common game AI mistakes</a:t>
            </a:r>
            <a:endParaRPr lang="en-US" u="sng" dirty="0"/>
          </a:p>
        </p:txBody>
      </p:sp>
    </p:spTree>
    <p:extLst>
      <p:ext uri="{BB962C8B-B14F-4D97-AF65-F5344CB8AC3E}">
        <p14:creationId xmlns:p14="http://schemas.microsoft.com/office/powerpoint/2010/main" val="652957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7"/>
            <a:ext cx="8229600" cy="1143000"/>
          </a:xfrm>
        </p:spPr>
        <p:txBody>
          <a:bodyPr/>
          <a:lstStyle/>
          <a:p>
            <a:r>
              <a:rPr lang="en-US" dirty="0" err="1" smtClean="0"/>
              <a:t>QuickSort</a:t>
            </a:r>
            <a:r>
              <a:rPr lang="en-US" dirty="0" smtClean="0"/>
              <a:t> O(n </a:t>
            </a:r>
            <a:r>
              <a:rPr lang="en-US" dirty="0" err="1" smtClean="0"/>
              <a:t>ln</a:t>
            </a:r>
            <a:r>
              <a:rPr lang="en-US" dirty="0" smtClean="0"/>
              <a:t>(n))</a:t>
            </a:r>
            <a:endParaRPr lang="en-US" dirty="0"/>
          </a:p>
        </p:txBody>
      </p:sp>
      <p:pic>
        <p:nvPicPr>
          <p:cNvPr id="4" name="Picture 3"/>
          <p:cNvPicPr>
            <a:picLocks noChangeAspect="1"/>
          </p:cNvPicPr>
          <p:nvPr/>
        </p:nvPicPr>
        <p:blipFill>
          <a:blip r:embed="rId2"/>
          <a:stretch>
            <a:fillRect/>
          </a:stretch>
        </p:blipFill>
        <p:spPr>
          <a:xfrm>
            <a:off x="1143000" y="1066800"/>
            <a:ext cx="6452896" cy="2451100"/>
          </a:xfrm>
          <a:prstGeom prst="rect">
            <a:avLst/>
          </a:prstGeom>
        </p:spPr>
      </p:pic>
      <p:pic>
        <p:nvPicPr>
          <p:cNvPr id="5" name="Picture 4"/>
          <p:cNvPicPr>
            <a:picLocks noChangeAspect="1"/>
          </p:cNvPicPr>
          <p:nvPr/>
        </p:nvPicPr>
        <p:blipFill>
          <a:blip r:embed="rId3"/>
          <a:stretch>
            <a:fillRect/>
          </a:stretch>
        </p:blipFill>
        <p:spPr>
          <a:xfrm>
            <a:off x="1219200" y="3276600"/>
            <a:ext cx="6324600" cy="590296"/>
          </a:xfrm>
          <a:prstGeom prst="rect">
            <a:avLst/>
          </a:prstGeom>
        </p:spPr>
      </p:pic>
    </p:spTree>
    <p:extLst>
      <p:ext uri="{BB962C8B-B14F-4D97-AF65-F5344CB8AC3E}">
        <p14:creationId xmlns:p14="http://schemas.microsoft.com/office/powerpoint/2010/main" val="2458810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1600" y="609599"/>
            <a:ext cx="6477000" cy="5414367"/>
          </a:xfrm>
          <a:prstGeom prst="rect">
            <a:avLst/>
          </a:prstGeom>
        </p:spPr>
      </p:pic>
    </p:spTree>
    <p:extLst>
      <p:ext uri="{BB962C8B-B14F-4D97-AF65-F5344CB8AC3E}">
        <p14:creationId xmlns:p14="http://schemas.microsoft.com/office/powerpoint/2010/main" val="1899651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install </a:t>
            </a:r>
            <a:r>
              <a:rPr lang="en-US" dirty="0" smtClean="0"/>
              <a:t>boost &amp; Ogre</a:t>
            </a:r>
            <a:endParaRPr lang="en-US" dirty="0"/>
          </a:p>
        </p:txBody>
      </p:sp>
      <p:sp>
        <p:nvSpPr>
          <p:cNvPr id="4" name="Rectangle 3"/>
          <p:cNvSpPr/>
          <p:nvPr/>
        </p:nvSpPr>
        <p:spPr>
          <a:xfrm>
            <a:off x="990600" y="1600200"/>
            <a:ext cx="4572000" cy="1200329"/>
          </a:xfrm>
          <a:prstGeom prst="rect">
            <a:avLst/>
          </a:prstGeom>
        </p:spPr>
        <p:txBody>
          <a:bodyPr>
            <a:spAutoFit/>
          </a:bodyPr>
          <a:lstStyle/>
          <a:p>
            <a:r>
              <a:rPr lang="en-US" dirty="0" smtClean="0"/>
              <a:t>Mac:</a:t>
            </a:r>
          </a:p>
          <a:p>
            <a:r>
              <a:rPr lang="en-US" dirty="0" smtClean="0"/>
              <a:t>Run </a:t>
            </a:r>
            <a:r>
              <a:rPr lang="en-US" dirty="0"/>
              <a:t>the following command:</a:t>
            </a:r>
          </a:p>
          <a:p>
            <a:endParaRPr lang="en-US" dirty="0"/>
          </a:p>
          <a:p>
            <a:r>
              <a:rPr lang="en-US" dirty="0" err="1"/>
              <a:t>sudo</a:t>
            </a:r>
            <a:r>
              <a:rPr lang="en-US" dirty="0"/>
              <a:t> port install boost </a:t>
            </a:r>
          </a:p>
        </p:txBody>
      </p:sp>
      <p:sp>
        <p:nvSpPr>
          <p:cNvPr id="3" name="Rectangle 2"/>
          <p:cNvSpPr/>
          <p:nvPr/>
        </p:nvSpPr>
        <p:spPr>
          <a:xfrm>
            <a:off x="990600" y="2971800"/>
            <a:ext cx="3968943" cy="646331"/>
          </a:xfrm>
          <a:prstGeom prst="rect">
            <a:avLst/>
          </a:prstGeom>
        </p:spPr>
        <p:txBody>
          <a:bodyPr wrap="none">
            <a:spAutoFit/>
          </a:bodyPr>
          <a:lstStyle/>
          <a:p>
            <a:r>
              <a:rPr lang="en-US" dirty="0" smtClean="0"/>
              <a:t>Windows:</a:t>
            </a:r>
          </a:p>
          <a:p>
            <a:r>
              <a:rPr lang="en-US" dirty="0" smtClean="0"/>
              <a:t>http</a:t>
            </a:r>
            <a:r>
              <a:rPr lang="en-US" dirty="0"/>
              <a:t>://</a:t>
            </a:r>
            <a:r>
              <a:rPr lang="en-US" dirty="0" err="1"/>
              <a:t>www.boost.org</a:t>
            </a:r>
            <a:r>
              <a:rPr lang="en-US" dirty="0"/>
              <a:t>/users/download/</a:t>
            </a:r>
          </a:p>
        </p:txBody>
      </p:sp>
      <p:pic>
        <p:nvPicPr>
          <p:cNvPr id="5" name="Picture 4"/>
          <p:cNvPicPr>
            <a:picLocks noChangeAspect="1"/>
          </p:cNvPicPr>
          <p:nvPr/>
        </p:nvPicPr>
        <p:blipFill>
          <a:blip r:embed="rId2"/>
          <a:stretch>
            <a:fillRect/>
          </a:stretch>
        </p:blipFill>
        <p:spPr>
          <a:xfrm>
            <a:off x="0" y="4114800"/>
            <a:ext cx="9144000" cy="2572119"/>
          </a:xfrm>
          <a:prstGeom prst="rect">
            <a:avLst/>
          </a:prstGeom>
        </p:spPr>
      </p:pic>
    </p:spTree>
    <p:extLst>
      <p:ext uri="{BB962C8B-B14F-4D97-AF65-F5344CB8AC3E}">
        <p14:creationId xmlns:p14="http://schemas.microsoft.com/office/powerpoint/2010/main" val="1101966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0" y="-990600"/>
            <a:ext cx="5410200" cy="14557831"/>
          </a:xfrm>
          <a:prstGeom prst="rect">
            <a:avLst/>
          </a:prstGeom>
        </p:spPr>
        <p:txBody>
          <a:bodyPr wrap="square">
            <a:spAutoFit/>
          </a:bodyPr>
          <a:lstStyle/>
          <a:p>
            <a:r>
              <a:rPr lang="en-US" sz="1000" dirty="0"/>
              <a:t>//=======================================================================</a:t>
            </a:r>
          </a:p>
          <a:p>
            <a:r>
              <a:rPr lang="en-US" sz="1000" dirty="0"/>
              <a:t>// Copyright 2001 Jeremy G. </a:t>
            </a:r>
            <a:r>
              <a:rPr lang="en-US" sz="1000" dirty="0" err="1"/>
              <a:t>Siek</a:t>
            </a:r>
            <a:r>
              <a:rPr lang="en-US" sz="1000" dirty="0"/>
              <a:t>, Andrew </a:t>
            </a:r>
            <a:r>
              <a:rPr lang="en-US" sz="1000" dirty="0" err="1"/>
              <a:t>Lumsdaine</a:t>
            </a:r>
            <a:r>
              <a:rPr lang="en-US" sz="1000" dirty="0"/>
              <a:t>, Lie-</a:t>
            </a:r>
            <a:r>
              <a:rPr lang="en-US" sz="1000" dirty="0" err="1"/>
              <a:t>Quan</a:t>
            </a:r>
            <a:r>
              <a:rPr lang="en-US" sz="1000" dirty="0"/>
              <a:t> Lee, </a:t>
            </a:r>
          </a:p>
          <a:p>
            <a:r>
              <a:rPr lang="en-US" sz="1000" dirty="0"/>
              <a:t>//</a:t>
            </a:r>
          </a:p>
          <a:p>
            <a:r>
              <a:rPr lang="en-US" sz="1000" dirty="0"/>
              <a:t>// Distributed under the Boost Software License, Version 1.0. (See</a:t>
            </a:r>
          </a:p>
          <a:p>
            <a:r>
              <a:rPr lang="en-US" sz="1000" dirty="0"/>
              <a:t>// accompanying file LICENSE_1_0.txt or copy at</a:t>
            </a:r>
          </a:p>
          <a:p>
            <a:r>
              <a:rPr lang="en-US" sz="1000" dirty="0"/>
              <a:t>// http://</a:t>
            </a:r>
            <a:r>
              <a:rPr lang="en-US" sz="1000" dirty="0" err="1"/>
              <a:t>www.boost.org</a:t>
            </a:r>
            <a:r>
              <a:rPr lang="en-US" sz="1000" dirty="0"/>
              <a:t>/LICENSE_1_0.txt)</a:t>
            </a:r>
          </a:p>
          <a:p>
            <a:r>
              <a:rPr lang="en-US" sz="1000" dirty="0"/>
              <a:t>//=======================================================================</a:t>
            </a:r>
          </a:p>
          <a:p>
            <a:r>
              <a:rPr lang="en-US" sz="1000" dirty="0"/>
              <a:t>#include &lt;boost/</a:t>
            </a:r>
            <a:r>
              <a:rPr lang="en-US" sz="1000" dirty="0" err="1"/>
              <a:t>config.hpp</a:t>
            </a:r>
            <a:r>
              <a:rPr lang="en-US" sz="1000" dirty="0"/>
              <a:t>&gt;</a:t>
            </a:r>
          </a:p>
          <a:p>
            <a:r>
              <a:rPr lang="en-US" sz="1000" dirty="0"/>
              <a:t>#include &lt;</a:t>
            </a:r>
            <a:r>
              <a:rPr lang="en-US" sz="1000" dirty="0" err="1"/>
              <a:t>iostream</a:t>
            </a:r>
            <a:r>
              <a:rPr lang="en-US" sz="1000" dirty="0"/>
              <a:t>&gt;</a:t>
            </a:r>
          </a:p>
          <a:p>
            <a:r>
              <a:rPr lang="en-US" sz="1000" dirty="0"/>
              <a:t>#include &lt;</a:t>
            </a:r>
            <a:r>
              <a:rPr lang="en-US" sz="1000" dirty="0" err="1"/>
              <a:t>fstream</a:t>
            </a:r>
            <a:r>
              <a:rPr lang="en-US" sz="1000" dirty="0"/>
              <a:t>&gt;</a:t>
            </a:r>
          </a:p>
          <a:p>
            <a:endParaRPr lang="en-US" sz="1000" dirty="0"/>
          </a:p>
          <a:p>
            <a:r>
              <a:rPr lang="en-US" sz="1000" dirty="0"/>
              <a:t>#include &lt;boost/graph/</a:t>
            </a:r>
            <a:r>
              <a:rPr lang="en-US" sz="1000" dirty="0" err="1"/>
              <a:t>graph_traits.hpp</a:t>
            </a:r>
            <a:r>
              <a:rPr lang="en-US" sz="1000" dirty="0"/>
              <a:t>&gt;</a:t>
            </a:r>
          </a:p>
          <a:p>
            <a:r>
              <a:rPr lang="en-US" sz="1000" dirty="0"/>
              <a:t>#include &lt;boost/graph/</a:t>
            </a:r>
            <a:r>
              <a:rPr lang="en-US" sz="1000" dirty="0" err="1"/>
              <a:t>adjacency_list.hpp</a:t>
            </a:r>
            <a:r>
              <a:rPr lang="en-US" sz="1000" dirty="0"/>
              <a:t>&gt;</a:t>
            </a:r>
          </a:p>
          <a:p>
            <a:r>
              <a:rPr lang="en-US" sz="1000" dirty="0"/>
              <a:t>#include &lt;boost/graph/</a:t>
            </a:r>
            <a:r>
              <a:rPr lang="en-US" sz="1000" dirty="0" err="1"/>
              <a:t>dijkstra_shortest_paths.hpp</a:t>
            </a:r>
            <a:r>
              <a:rPr lang="en-US" sz="1000" dirty="0"/>
              <a:t>&gt;</a:t>
            </a:r>
          </a:p>
          <a:p>
            <a:endParaRPr lang="en-US" sz="1000" dirty="0"/>
          </a:p>
          <a:p>
            <a:r>
              <a:rPr lang="en-US" sz="1000" dirty="0"/>
              <a:t>using namespace boost;</a:t>
            </a:r>
          </a:p>
          <a:p>
            <a:endParaRPr lang="en-US" sz="1000" dirty="0"/>
          </a:p>
          <a:p>
            <a:r>
              <a:rPr lang="en-US" sz="1000" dirty="0" err="1" smtClean="0"/>
              <a:t>Int</a:t>
            </a:r>
            <a:r>
              <a:rPr lang="en-US" sz="1000" dirty="0" smtClean="0"/>
              <a:t> main</a:t>
            </a:r>
            <a:r>
              <a:rPr lang="en-US" sz="1000" dirty="0"/>
              <a:t>(</a:t>
            </a:r>
            <a:r>
              <a:rPr lang="en-US" sz="1000" dirty="0" err="1"/>
              <a:t>int</a:t>
            </a:r>
            <a:r>
              <a:rPr lang="en-US" sz="1000" dirty="0"/>
              <a:t>, char *[])</a:t>
            </a:r>
          </a:p>
          <a:p>
            <a:r>
              <a:rPr lang="en-US" sz="1000" dirty="0"/>
              <a:t>{</a:t>
            </a:r>
          </a:p>
          <a:p>
            <a:r>
              <a:rPr lang="en-US" sz="1000" dirty="0"/>
              <a:t>  </a:t>
            </a:r>
            <a:r>
              <a:rPr lang="en-US" sz="1000" dirty="0" err="1"/>
              <a:t>typedef</a:t>
            </a:r>
            <a:r>
              <a:rPr lang="en-US" sz="1000" dirty="0"/>
              <a:t> </a:t>
            </a:r>
            <a:r>
              <a:rPr lang="en-US" sz="1000" dirty="0" err="1"/>
              <a:t>adjacency_list</a:t>
            </a:r>
            <a:r>
              <a:rPr lang="en-US" sz="1000" dirty="0"/>
              <a:t> &lt; </a:t>
            </a:r>
            <a:r>
              <a:rPr lang="en-US" sz="1000" dirty="0" err="1"/>
              <a:t>listS</a:t>
            </a:r>
            <a:r>
              <a:rPr lang="en-US" sz="1000" dirty="0"/>
              <a:t>, </a:t>
            </a:r>
            <a:r>
              <a:rPr lang="en-US" sz="1000" dirty="0" err="1"/>
              <a:t>vecS</a:t>
            </a:r>
            <a:r>
              <a:rPr lang="en-US" sz="1000" dirty="0"/>
              <a:t>, </a:t>
            </a:r>
            <a:r>
              <a:rPr lang="en-US" sz="1000" dirty="0" err="1"/>
              <a:t>directedS</a:t>
            </a:r>
            <a:r>
              <a:rPr lang="en-US" sz="1000" dirty="0"/>
              <a:t>,</a:t>
            </a:r>
          </a:p>
          <a:p>
            <a:r>
              <a:rPr lang="en-US" sz="1000" dirty="0"/>
              <a:t>    </a:t>
            </a:r>
            <a:r>
              <a:rPr lang="en-US" sz="1000" dirty="0" err="1"/>
              <a:t>no_property</a:t>
            </a:r>
            <a:r>
              <a:rPr lang="en-US" sz="1000" dirty="0"/>
              <a:t>, property &lt; </a:t>
            </a:r>
            <a:r>
              <a:rPr lang="en-US" sz="1000" dirty="0" err="1"/>
              <a:t>edge_weight_t</a:t>
            </a:r>
            <a:r>
              <a:rPr lang="en-US" sz="1000" dirty="0"/>
              <a:t>, </a:t>
            </a:r>
            <a:r>
              <a:rPr lang="en-US" sz="1000" dirty="0" err="1"/>
              <a:t>int</a:t>
            </a:r>
            <a:r>
              <a:rPr lang="en-US" sz="1000" dirty="0"/>
              <a:t> &gt; &gt; </a:t>
            </a:r>
            <a:r>
              <a:rPr lang="en-US" sz="1000" dirty="0" err="1"/>
              <a:t>graph_t</a:t>
            </a:r>
            <a:r>
              <a:rPr lang="en-US" sz="1000" dirty="0"/>
              <a:t>;</a:t>
            </a:r>
          </a:p>
          <a:p>
            <a:r>
              <a:rPr lang="en-US" sz="1000" dirty="0"/>
              <a:t>  </a:t>
            </a:r>
            <a:r>
              <a:rPr lang="en-US" sz="1000" dirty="0" err="1"/>
              <a:t>typedef</a:t>
            </a:r>
            <a:r>
              <a:rPr lang="en-US" sz="1000" dirty="0"/>
              <a:t> </a:t>
            </a:r>
            <a:r>
              <a:rPr lang="en-US" sz="1000" dirty="0" err="1"/>
              <a:t>graph_traits</a:t>
            </a:r>
            <a:r>
              <a:rPr lang="en-US" sz="1000" dirty="0"/>
              <a:t> &lt; </a:t>
            </a:r>
            <a:r>
              <a:rPr lang="en-US" sz="1000" dirty="0" err="1"/>
              <a:t>graph_t</a:t>
            </a:r>
            <a:r>
              <a:rPr lang="en-US" sz="1000" dirty="0"/>
              <a:t> &gt;::</a:t>
            </a:r>
            <a:r>
              <a:rPr lang="en-US" sz="1000" dirty="0" err="1"/>
              <a:t>vertex_descriptor</a:t>
            </a:r>
            <a:r>
              <a:rPr lang="en-US" sz="1000" dirty="0"/>
              <a:t> </a:t>
            </a:r>
            <a:r>
              <a:rPr lang="en-US" sz="1000" dirty="0" err="1"/>
              <a:t>vertex_descriptor</a:t>
            </a:r>
            <a:r>
              <a:rPr lang="en-US" sz="1000" dirty="0"/>
              <a:t>;</a:t>
            </a:r>
          </a:p>
          <a:p>
            <a:r>
              <a:rPr lang="en-US" sz="1000" dirty="0"/>
              <a:t>  </a:t>
            </a:r>
            <a:r>
              <a:rPr lang="en-US" sz="1000" dirty="0" err="1"/>
              <a:t>typedef</a:t>
            </a:r>
            <a:r>
              <a:rPr lang="en-US" sz="1000" dirty="0"/>
              <a:t> </a:t>
            </a:r>
            <a:r>
              <a:rPr lang="en-US" sz="1000" dirty="0" err="1"/>
              <a:t>graph_traits</a:t>
            </a:r>
            <a:r>
              <a:rPr lang="en-US" sz="1000" dirty="0"/>
              <a:t> &lt; </a:t>
            </a:r>
            <a:r>
              <a:rPr lang="en-US" sz="1000" dirty="0" err="1"/>
              <a:t>graph_t</a:t>
            </a:r>
            <a:r>
              <a:rPr lang="en-US" sz="1000" dirty="0"/>
              <a:t> &gt;::</a:t>
            </a:r>
            <a:r>
              <a:rPr lang="en-US" sz="1000" dirty="0" err="1"/>
              <a:t>edge_descriptor</a:t>
            </a:r>
            <a:r>
              <a:rPr lang="en-US" sz="1000" dirty="0"/>
              <a:t> </a:t>
            </a:r>
            <a:r>
              <a:rPr lang="en-US" sz="1000" dirty="0" err="1"/>
              <a:t>edge_descriptor</a:t>
            </a:r>
            <a:r>
              <a:rPr lang="en-US" sz="1000" dirty="0"/>
              <a:t>;</a:t>
            </a:r>
          </a:p>
          <a:p>
            <a:r>
              <a:rPr lang="en-US" sz="1000" dirty="0"/>
              <a:t>  </a:t>
            </a:r>
            <a:r>
              <a:rPr lang="en-US" sz="1000" dirty="0" err="1"/>
              <a:t>typedef</a:t>
            </a:r>
            <a:r>
              <a:rPr lang="en-US" sz="1000" dirty="0"/>
              <a:t> </a:t>
            </a:r>
            <a:r>
              <a:rPr lang="en-US" sz="1000" dirty="0" err="1"/>
              <a:t>std</a:t>
            </a:r>
            <a:r>
              <a:rPr lang="en-US" sz="1000" dirty="0"/>
              <a:t>::pair&lt;</a:t>
            </a:r>
            <a:r>
              <a:rPr lang="en-US" sz="1000" dirty="0" err="1"/>
              <a:t>int</a:t>
            </a:r>
            <a:r>
              <a:rPr lang="en-US" sz="1000" dirty="0"/>
              <a:t>, </a:t>
            </a:r>
            <a:r>
              <a:rPr lang="en-US" sz="1000" dirty="0" err="1"/>
              <a:t>int</a:t>
            </a:r>
            <a:r>
              <a:rPr lang="en-US" sz="1000" dirty="0"/>
              <a:t>&gt; Edge;</a:t>
            </a:r>
          </a:p>
          <a:p>
            <a:endParaRPr lang="en-US" sz="1000" dirty="0"/>
          </a:p>
          <a:p>
            <a:r>
              <a:rPr lang="en-US" sz="1000" dirty="0"/>
              <a:t>  </a:t>
            </a:r>
            <a:r>
              <a:rPr lang="en-US" sz="1000" dirty="0" err="1"/>
              <a:t>const</a:t>
            </a:r>
            <a:r>
              <a:rPr lang="en-US" sz="1000" dirty="0"/>
              <a:t> </a:t>
            </a:r>
            <a:r>
              <a:rPr lang="en-US" sz="1000" dirty="0" err="1"/>
              <a:t>int</a:t>
            </a:r>
            <a:r>
              <a:rPr lang="en-US" sz="1000" dirty="0"/>
              <a:t> </a:t>
            </a:r>
            <a:r>
              <a:rPr lang="en-US" sz="1000" dirty="0" err="1"/>
              <a:t>num_nodes</a:t>
            </a:r>
            <a:r>
              <a:rPr lang="en-US" sz="1000" dirty="0"/>
              <a:t> = 5;</a:t>
            </a:r>
          </a:p>
          <a:p>
            <a:r>
              <a:rPr lang="en-US" sz="1000" dirty="0"/>
              <a:t>  </a:t>
            </a:r>
            <a:r>
              <a:rPr lang="en-US" sz="1000" dirty="0" err="1"/>
              <a:t>enum</a:t>
            </a:r>
            <a:r>
              <a:rPr lang="en-US" sz="1000" dirty="0"/>
              <a:t> nodes { A, B, C, D, E };</a:t>
            </a:r>
          </a:p>
          <a:p>
            <a:r>
              <a:rPr lang="en-US" sz="1000" dirty="0"/>
              <a:t>  char name[] = "ABCDE";</a:t>
            </a:r>
          </a:p>
          <a:p>
            <a:r>
              <a:rPr lang="en-US" sz="1000" dirty="0"/>
              <a:t>  Edge </a:t>
            </a:r>
            <a:r>
              <a:rPr lang="en-US" sz="1000" dirty="0" err="1"/>
              <a:t>edge_array</a:t>
            </a:r>
            <a:r>
              <a:rPr lang="en-US" sz="1000" dirty="0"/>
              <a:t>[] = { Edge(A, C), Edge(B, B), Edge(B, D), Edge(B, E),</a:t>
            </a:r>
          </a:p>
          <a:p>
            <a:r>
              <a:rPr lang="en-US" sz="1000" dirty="0"/>
              <a:t>    Edge(C, B), Edge(C, D), Edge(D, E), Edge(E, A), Edge(E, B)</a:t>
            </a:r>
          </a:p>
          <a:p>
            <a:r>
              <a:rPr lang="en-US" sz="1000" dirty="0"/>
              <a:t>  };</a:t>
            </a:r>
          </a:p>
          <a:p>
            <a:r>
              <a:rPr lang="en-US" sz="1000" dirty="0"/>
              <a:t>  </a:t>
            </a:r>
            <a:r>
              <a:rPr lang="en-US" sz="1000" dirty="0" err="1"/>
              <a:t>int</a:t>
            </a:r>
            <a:r>
              <a:rPr lang="en-US" sz="1000" dirty="0"/>
              <a:t> weights[] = { 1, 2, 1, 2, 7, 3, 1, 1, 1 };</a:t>
            </a:r>
          </a:p>
          <a:p>
            <a:r>
              <a:rPr lang="en-US" sz="1000" dirty="0"/>
              <a:t>  </a:t>
            </a:r>
            <a:r>
              <a:rPr lang="en-US" sz="1000" dirty="0" err="1"/>
              <a:t>int</a:t>
            </a:r>
            <a:r>
              <a:rPr lang="en-US" sz="1000" dirty="0"/>
              <a:t> </a:t>
            </a:r>
            <a:r>
              <a:rPr lang="en-US" sz="1000" dirty="0" err="1"/>
              <a:t>num_arcs</a:t>
            </a:r>
            <a:r>
              <a:rPr lang="en-US" sz="1000" dirty="0"/>
              <a:t> = </a:t>
            </a:r>
            <a:r>
              <a:rPr lang="en-US" sz="1000" dirty="0" err="1"/>
              <a:t>sizeof</a:t>
            </a:r>
            <a:r>
              <a:rPr lang="en-US" sz="1000" dirty="0"/>
              <a:t>(</a:t>
            </a:r>
            <a:r>
              <a:rPr lang="en-US" sz="1000" dirty="0" err="1"/>
              <a:t>edge_array</a:t>
            </a:r>
            <a:r>
              <a:rPr lang="en-US" sz="1000" dirty="0"/>
              <a:t>) / </a:t>
            </a:r>
            <a:r>
              <a:rPr lang="en-US" sz="1000" dirty="0" err="1"/>
              <a:t>sizeof</a:t>
            </a:r>
            <a:r>
              <a:rPr lang="en-US" sz="1000" dirty="0"/>
              <a:t>(Edge);</a:t>
            </a:r>
          </a:p>
          <a:p>
            <a:r>
              <a:rPr lang="en-US" sz="1000" dirty="0"/>
              <a:t>#if defined(BOOST_MSVC) &amp;&amp; BOOST_MSVC &lt;= 1300</a:t>
            </a:r>
          </a:p>
          <a:p>
            <a:r>
              <a:rPr lang="en-US" sz="1000" dirty="0"/>
              <a:t>  </a:t>
            </a:r>
            <a:r>
              <a:rPr lang="en-US" sz="1000" dirty="0" err="1"/>
              <a:t>graph_t</a:t>
            </a:r>
            <a:r>
              <a:rPr lang="en-US" sz="1000" dirty="0"/>
              <a:t> g(</a:t>
            </a:r>
            <a:r>
              <a:rPr lang="en-US" sz="1000" dirty="0" err="1"/>
              <a:t>num_nodes</a:t>
            </a:r>
            <a:r>
              <a:rPr lang="en-US" sz="1000" dirty="0"/>
              <a:t>);</a:t>
            </a:r>
          </a:p>
          <a:p>
            <a:r>
              <a:rPr lang="en-US" sz="1000" dirty="0"/>
              <a:t>  </a:t>
            </a:r>
            <a:r>
              <a:rPr lang="en-US" sz="1000" dirty="0" err="1"/>
              <a:t>property_map</a:t>
            </a:r>
            <a:r>
              <a:rPr lang="en-US" sz="1000" dirty="0"/>
              <a:t>&lt;</a:t>
            </a:r>
            <a:r>
              <a:rPr lang="en-US" sz="1000" dirty="0" err="1"/>
              <a:t>graph_t</a:t>
            </a:r>
            <a:r>
              <a:rPr lang="en-US" sz="1000" dirty="0"/>
              <a:t>, </a:t>
            </a:r>
            <a:r>
              <a:rPr lang="en-US" sz="1000" dirty="0" err="1"/>
              <a:t>edge_weight_t</a:t>
            </a:r>
            <a:r>
              <a:rPr lang="en-US" sz="1000" dirty="0"/>
              <a:t>&gt;::type </a:t>
            </a:r>
            <a:r>
              <a:rPr lang="en-US" sz="1000" dirty="0" err="1"/>
              <a:t>weightmap</a:t>
            </a:r>
            <a:r>
              <a:rPr lang="en-US" sz="1000" dirty="0"/>
              <a:t> = get(</a:t>
            </a:r>
            <a:r>
              <a:rPr lang="en-US" sz="1000" dirty="0" err="1"/>
              <a:t>edge_weight</a:t>
            </a:r>
            <a:r>
              <a:rPr lang="en-US" sz="1000" dirty="0"/>
              <a:t>, g);</a:t>
            </a:r>
          </a:p>
          <a:p>
            <a:r>
              <a:rPr lang="en-US" sz="1000" dirty="0"/>
              <a:t>  for (</a:t>
            </a:r>
            <a:r>
              <a:rPr lang="en-US" sz="1000" dirty="0" err="1"/>
              <a:t>std</a:t>
            </a:r>
            <a:r>
              <a:rPr lang="en-US" sz="1000" dirty="0"/>
              <a:t>::</a:t>
            </a:r>
            <a:r>
              <a:rPr lang="en-US" sz="1000" dirty="0" err="1"/>
              <a:t>size_t</a:t>
            </a:r>
            <a:r>
              <a:rPr lang="en-US" sz="1000" dirty="0"/>
              <a:t> j = 0; j &lt; </a:t>
            </a:r>
            <a:r>
              <a:rPr lang="en-US" sz="1000" dirty="0" err="1"/>
              <a:t>num_arcs</a:t>
            </a:r>
            <a:r>
              <a:rPr lang="en-US" sz="1000" dirty="0"/>
              <a:t>; ++j) {</a:t>
            </a:r>
          </a:p>
          <a:p>
            <a:r>
              <a:rPr lang="en-US" sz="1000" dirty="0"/>
              <a:t>    </a:t>
            </a:r>
            <a:r>
              <a:rPr lang="en-US" sz="1000" dirty="0" err="1"/>
              <a:t>edge_descriptor</a:t>
            </a:r>
            <a:r>
              <a:rPr lang="en-US" sz="1000" dirty="0"/>
              <a:t> e; </a:t>
            </a:r>
            <a:r>
              <a:rPr lang="en-US" sz="1000" dirty="0" err="1"/>
              <a:t>bool</a:t>
            </a:r>
            <a:r>
              <a:rPr lang="en-US" sz="1000" dirty="0"/>
              <a:t> inserted;</a:t>
            </a:r>
          </a:p>
          <a:p>
            <a:r>
              <a:rPr lang="en-US" sz="1000" dirty="0"/>
              <a:t>    tie(e, inserted) = </a:t>
            </a:r>
            <a:r>
              <a:rPr lang="en-US" sz="1000" dirty="0" err="1"/>
              <a:t>add_edge</a:t>
            </a:r>
            <a:r>
              <a:rPr lang="en-US" sz="1000" dirty="0"/>
              <a:t>(</a:t>
            </a:r>
            <a:r>
              <a:rPr lang="en-US" sz="1000" dirty="0" err="1"/>
              <a:t>edge_array</a:t>
            </a:r>
            <a:r>
              <a:rPr lang="en-US" sz="1000" dirty="0"/>
              <a:t>[j].first, </a:t>
            </a:r>
            <a:r>
              <a:rPr lang="en-US" sz="1000" dirty="0" err="1"/>
              <a:t>edge_array</a:t>
            </a:r>
            <a:r>
              <a:rPr lang="en-US" sz="1000" dirty="0"/>
              <a:t>[j].second, g);</a:t>
            </a:r>
          </a:p>
          <a:p>
            <a:r>
              <a:rPr lang="en-US" sz="1000" dirty="0"/>
              <a:t>    </a:t>
            </a:r>
            <a:r>
              <a:rPr lang="en-US" sz="1000" dirty="0" err="1"/>
              <a:t>weightmap</a:t>
            </a:r>
            <a:r>
              <a:rPr lang="en-US" sz="1000" dirty="0"/>
              <a:t>[e] = weights[j];</a:t>
            </a:r>
          </a:p>
          <a:p>
            <a:r>
              <a:rPr lang="en-US" sz="1000" dirty="0"/>
              <a:t>  }</a:t>
            </a:r>
          </a:p>
          <a:p>
            <a:r>
              <a:rPr lang="en-US" sz="1000" dirty="0"/>
              <a:t>#else</a:t>
            </a:r>
          </a:p>
          <a:p>
            <a:r>
              <a:rPr lang="en-US" sz="1000" dirty="0"/>
              <a:t>  </a:t>
            </a:r>
            <a:r>
              <a:rPr lang="en-US" sz="1000" dirty="0" err="1"/>
              <a:t>graph_t</a:t>
            </a:r>
            <a:r>
              <a:rPr lang="en-US" sz="1000" dirty="0"/>
              <a:t> g(</a:t>
            </a:r>
            <a:r>
              <a:rPr lang="en-US" sz="1000" dirty="0" err="1"/>
              <a:t>edge_array</a:t>
            </a:r>
            <a:r>
              <a:rPr lang="en-US" sz="1000" dirty="0"/>
              <a:t>, </a:t>
            </a:r>
            <a:r>
              <a:rPr lang="en-US" sz="1000" dirty="0" err="1"/>
              <a:t>edge_array</a:t>
            </a:r>
            <a:r>
              <a:rPr lang="en-US" sz="1000" dirty="0"/>
              <a:t> + </a:t>
            </a:r>
            <a:r>
              <a:rPr lang="en-US" sz="1000" dirty="0" err="1"/>
              <a:t>num_arcs</a:t>
            </a:r>
            <a:r>
              <a:rPr lang="en-US" sz="1000" dirty="0"/>
              <a:t>, weights, </a:t>
            </a:r>
            <a:r>
              <a:rPr lang="en-US" sz="1000" dirty="0" err="1"/>
              <a:t>num_nodes</a:t>
            </a:r>
            <a:r>
              <a:rPr lang="en-US" sz="1000" dirty="0"/>
              <a:t>);</a:t>
            </a:r>
          </a:p>
          <a:p>
            <a:r>
              <a:rPr lang="en-US" sz="1000" dirty="0"/>
              <a:t>  </a:t>
            </a:r>
            <a:r>
              <a:rPr lang="en-US" sz="1000" dirty="0" err="1"/>
              <a:t>property_map</a:t>
            </a:r>
            <a:r>
              <a:rPr lang="en-US" sz="1000" dirty="0"/>
              <a:t>&lt;</a:t>
            </a:r>
            <a:r>
              <a:rPr lang="en-US" sz="1000" dirty="0" err="1"/>
              <a:t>graph_t</a:t>
            </a:r>
            <a:r>
              <a:rPr lang="en-US" sz="1000" dirty="0"/>
              <a:t>, </a:t>
            </a:r>
            <a:r>
              <a:rPr lang="en-US" sz="1000" dirty="0" err="1"/>
              <a:t>edge_weight_t</a:t>
            </a:r>
            <a:r>
              <a:rPr lang="en-US" sz="1000" dirty="0"/>
              <a:t>&gt;::type </a:t>
            </a:r>
            <a:r>
              <a:rPr lang="en-US" sz="1000" dirty="0" err="1"/>
              <a:t>weightmap</a:t>
            </a:r>
            <a:r>
              <a:rPr lang="en-US" sz="1000" dirty="0"/>
              <a:t> = get(</a:t>
            </a:r>
            <a:r>
              <a:rPr lang="en-US" sz="1000" dirty="0" err="1"/>
              <a:t>edge_weight</a:t>
            </a:r>
            <a:r>
              <a:rPr lang="en-US" sz="1000" dirty="0"/>
              <a:t>, g);</a:t>
            </a:r>
          </a:p>
          <a:p>
            <a:r>
              <a:rPr lang="en-US" sz="1000" dirty="0"/>
              <a:t>#</a:t>
            </a:r>
            <a:r>
              <a:rPr lang="en-US" sz="1000" dirty="0" err="1"/>
              <a:t>endif</a:t>
            </a:r>
            <a:endParaRPr lang="en-US" sz="1000" dirty="0"/>
          </a:p>
          <a:p>
            <a:r>
              <a:rPr lang="en-US" sz="1000" dirty="0"/>
              <a:t>  </a:t>
            </a:r>
            <a:r>
              <a:rPr lang="en-US" sz="1000" dirty="0" err="1"/>
              <a:t>std</a:t>
            </a:r>
            <a:r>
              <a:rPr lang="en-US" sz="1000" dirty="0"/>
              <a:t>::vector&lt;</a:t>
            </a:r>
            <a:r>
              <a:rPr lang="en-US" sz="1000" dirty="0" err="1"/>
              <a:t>vertex_descriptor</a:t>
            </a:r>
            <a:r>
              <a:rPr lang="en-US" sz="1000" dirty="0"/>
              <a:t>&gt; p(</a:t>
            </a:r>
            <a:r>
              <a:rPr lang="en-US" sz="1000" dirty="0" err="1"/>
              <a:t>num_vertices</a:t>
            </a:r>
            <a:r>
              <a:rPr lang="en-US" sz="1000" dirty="0"/>
              <a:t>(g));</a:t>
            </a:r>
          </a:p>
          <a:p>
            <a:r>
              <a:rPr lang="en-US" sz="1000" dirty="0"/>
              <a:t>  </a:t>
            </a:r>
            <a:r>
              <a:rPr lang="en-US" sz="1000" dirty="0" err="1"/>
              <a:t>std</a:t>
            </a:r>
            <a:r>
              <a:rPr lang="en-US" sz="1000" dirty="0"/>
              <a:t>::vector&lt;</a:t>
            </a:r>
            <a:r>
              <a:rPr lang="en-US" sz="1000" dirty="0" err="1"/>
              <a:t>int</a:t>
            </a:r>
            <a:r>
              <a:rPr lang="en-US" sz="1000" dirty="0"/>
              <a:t>&gt; d(</a:t>
            </a:r>
            <a:r>
              <a:rPr lang="en-US" sz="1000" dirty="0" err="1"/>
              <a:t>num_vertices</a:t>
            </a:r>
            <a:r>
              <a:rPr lang="en-US" sz="1000" dirty="0"/>
              <a:t>(g));</a:t>
            </a:r>
          </a:p>
          <a:p>
            <a:r>
              <a:rPr lang="en-US" sz="1000" dirty="0"/>
              <a:t>  </a:t>
            </a:r>
            <a:r>
              <a:rPr lang="en-US" sz="1000" dirty="0" err="1"/>
              <a:t>vertex_descriptor</a:t>
            </a:r>
            <a:r>
              <a:rPr lang="en-US" sz="1000" dirty="0"/>
              <a:t> s = vertex(A, g);</a:t>
            </a:r>
          </a:p>
          <a:p>
            <a:endParaRPr lang="en-US" sz="1000" dirty="0"/>
          </a:p>
          <a:p>
            <a:r>
              <a:rPr lang="en-US" sz="1000" dirty="0"/>
              <a:t>#if defined(BOOST_MSVC) &amp;&amp; BOOST_MSVC &lt;= 1300</a:t>
            </a:r>
          </a:p>
          <a:p>
            <a:r>
              <a:rPr lang="en-US" sz="1000" dirty="0"/>
              <a:t>  // VC++ has trouble with the named parameters mechanism</a:t>
            </a:r>
          </a:p>
          <a:p>
            <a:r>
              <a:rPr lang="en-US" sz="1000" dirty="0"/>
              <a:t>  </a:t>
            </a:r>
            <a:r>
              <a:rPr lang="en-US" sz="1000" dirty="0" err="1"/>
              <a:t>property_map</a:t>
            </a:r>
            <a:r>
              <a:rPr lang="en-US" sz="1000" dirty="0"/>
              <a:t>&lt;</a:t>
            </a:r>
            <a:r>
              <a:rPr lang="en-US" sz="1000" dirty="0" err="1"/>
              <a:t>graph_t</a:t>
            </a:r>
            <a:r>
              <a:rPr lang="en-US" sz="1000" dirty="0"/>
              <a:t>, </a:t>
            </a:r>
            <a:r>
              <a:rPr lang="en-US" sz="1000" dirty="0" err="1"/>
              <a:t>vertex_index_t</a:t>
            </a:r>
            <a:r>
              <a:rPr lang="en-US" sz="1000" dirty="0"/>
              <a:t>&gt;::type </a:t>
            </a:r>
            <a:r>
              <a:rPr lang="en-US" sz="1000" dirty="0" err="1"/>
              <a:t>indexmap</a:t>
            </a:r>
            <a:r>
              <a:rPr lang="en-US" sz="1000" dirty="0"/>
              <a:t> = get(</a:t>
            </a:r>
            <a:r>
              <a:rPr lang="en-US" sz="1000" dirty="0" err="1"/>
              <a:t>vertex_index</a:t>
            </a:r>
            <a:r>
              <a:rPr lang="en-US" sz="1000" dirty="0"/>
              <a:t>, g);</a:t>
            </a:r>
          </a:p>
          <a:p>
            <a:r>
              <a:rPr lang="en-US" sz="1000" dirty="0"/>
              <a:t>  </a:t>
            </a:r>
            <a:r>
              <a:rPr lang="en-US" sz="1000" dirty="0" err="1"/>
              <a:t>dijkstra_shortest_paths</a:t>
            </a:r>
            <a:r>
              <a:rPr lang="en-US" sz="1000" dirty="0"/>
              <a:t>(g, s, &amp;p[0], &amp;d[0], </a:t>
            </a:r>
            <a:r>
              <a:rPr lang="en-US" sz="1000" dirty="0" err="1"/>
              <a:t>weightmap</a:t>
            </a:r>
            <a:r>
              <a:rPr lang="en-US" sz="1000" dirty="0"/>
              <a:t>, </a:t>
            </a:r>
            <a:r>
              <a:rPr lang="en-US" sz="1000" dirty="0" err="1"/>
              <a:t>indexmap</a:t>
            </a:r>
            <a:r>
              <a:rPr lang="en-US" sz="1000" dirty="0"/>
              <a:t>, </a:t>
            </a:r>
          </a:p>
          <a:p>
            <a:r>
              <a:rPr lang="en-US" sz="1000" dirty="0"/>
              <a:t>                          </a:t>
            </a:r>
            <a:r>
              <a:rPr lang="en-US" sz="1000" dirty="0" err="1"/>
              <a:t>std</a:t>
            </a:r>
            <a:r>
              <a:rPr lang="en-US" sz="1000" dirty="0"/>
              <a:t>::less&lt;</a:t>
            </a:r>
            <a:r>
              <a:rPr lang="en-US" sz="1000" dirty="0" err="1"/>
              <a:t>int</a:t>
            </a:r>
            <a:r>
              <a:rPr lang="en-US" sz="1000" dirty="0"/>
              <a:t>&gt;(), </a:t>
            </a:r>
            <a:r>
              <a:rPr lang="en-US" sz="1000" dirty="0" err="1"/>
              <a:t>closed_plus</a:t>
            </a:r>
            <a:r>
              <a:rPr lang="en-US" sz="1000" dirty="0"/>
              <a:t>&lt;</a:t>
            </a:r>
            <a:r>
              <a:rPr lang="en-US" sz="1000" dirty="0" err="1"/>
              <a:t>int</a:t>
            </a:r>
            <a:r>
              <a:rPr lang="en-US" sz="1000" dirty="0"/>
              <a:t>&gt;(), </a:t>
            </a:r>
          </a:p>
          <a:p>
            <a:r>
              <a:rPr lang="en-US" sz="1000" dirty="0"/>
              <a:t>                          (</a:t>
            </a:r>
            <a:r>
              <a:rPr lang="en-US" sz="1000" dirty="0" err="1"/>
              <a:t>std</a:t>
            </a:r>
            <a:r>
              <a:rPr lang="en-US" sz="1000" dirty="0"/>
              <a:t>::</a:t>
            </a:r>
            <a:r>
              <a:rPr lang="en-US" sz="1000" dirty="0" err="1"/>
              <a:t>numeric_limits</a:t>
            </a:r>
            <a:r>
              <a:rPr lang="en-US" sz="1000" dirty="0"/>
              <a:t>&lt;</a:t>
            </a:r>
            <a:r>
              <a:rPr lang="en-US" sz="1000" dirty="0" err="1"/>
              <a:t>int</a:t>
            </a:r>
            <a:r>
              <a:rPr lang="en-US" sz="1000" dirty="0"/>
              <a:t>&gt;::max)(), 0,</a:t>
            </a:r>
          </a:p>
          <a:p>
            <a:r>
              <a:rPr lang="en-US" sz="1000" dirty="0"/>
              <a:t>                          </a:t>
            </a:r>
            <a:r>
              <a:rPr lang="en-US" sz="1000" dirty="0" err="1"/>
              <a:t>default_dijkstra_visitor</a:t>
            </a:r>
            <a:r>
              <a:rPr lang="en-US" sz="1000" dirty="0"/>
              <a:t>());</a:t>
            </a:r>
          </a:p>
          <a:p>
            <a:r>
              <a:rPr lang="en-US" sz="1000" dirty="0"/>
              <a:t>#else</a:t>
            </a:r>
          </a:p>
          <a:p>
            <a:r>
              <a:rPr lang="en-US" sz="1000" dirty="0"/>
              <a:t>  </a:t>
            </a:r>
            <a:r>
              <a:rPr lang="en-US" sz="1000" dirty="0" err="1"/>
              <a:t>dijkstra_shortest_paths</a:t>
            </a:r>
            <a:r>
              <a:rPr lang="en-US" sz="1000" dirty="0"/>
              <a:t>(g, s, </a:t>
            </a:r>
            <a:r>
              <a:rPr lang="en-US" sz="1000" dirty="0" err="1"/>
              <a:t>predecessor_map</a:t>
            </a:r>
            <a:r>
              <a:rPr lang="en-US" sz="1000" dirty="0"/>
              <a:t>(&amp;p[0]).</a:t>
            </a:r>
            <a:r>
              <a:rPr lang="en-US" sz="1000" dirty="0" err="1"/>
              <a:t>distance_map</a:t>
            </a:r>
            <a:r>
              <a:rPr lang="en-US" sz="1000" dirty="0"/>
              <a:t>(&amp;d[0]));</a:t>
            </a:r>
          </a:p>
          <a:p>
            <a:r>
              <a:rPr lang="en-US" sz="1000" dirty="0"/>
              <a:t>#</a:t>
            </a:r>
            <a:r>
              <a:rPr lang="en-US" sz="1000" dirty="0" err="1"/>
              <a:t>endif</a:t>
            </a:r>
            <a:endParaRPr lang="en-US" sz="1000" dirty="0"/>
          </a:p>
          <a:p>
            <a:endParaRPr lang="en-US" sz="1000" dirty="0"/>
          </a:p>
          <a:p>
            <a:r>
              <a:rPr lang="en-US" sz="1000" dirty="0"/>
              <a:t>  </a:t>
            </a:r>
            <a:r>
              <a:rPr lang="en-US" sz="1000" dirty="0" err="1"/>
              <a:t>std</a:t>
            </a:r>
            <a:r>
              <a:rPr lang="en-US" sz="1000" dirty="0"/>
              <a:t>::</a:t>
            </a:r>
            <a:r>
              <a:rPr lang="en-US" sz="1000" dirty="0" err="1"/>
              <a:t>cout</a:t>
            </a:r>
            <a:r>
              <a:rPr lang="en-US" sz="1000" dirty="0"/>
              <a:t> &lt;&lt; "distances and parents:" &lt;&lt; </a:t>
            </a:r>
            <a:r>
              <a:rPr lang="en-US" sz="1000" dirty="0" err="1"/>
              <a:t>std</a:t>
            </a:r>
            <a:r>
              <a:rPr lang="en-US" sz="1000" dirty="0"/>
              <a:t>::</a:t>
            </a:r>
            <a:r>
              <a:rPr lang="en-US" sz="1000" dirty="0" err="1"/>
              <a:t>endl</a:t>
            </a:r>
            <a:r>
              <a:rPr lang="en-US" sz="1000" dirty="0"/>
              <a:t>;</a:t>
            </a:r>
          </a:p>
          <a:p>
            <a:r>
              <a:rPr lang="en-US" sz="1000" dirty="0"/>
              <a:t>  </a:t>
            </a:r>
            <a:r>
              <a:rPr lang="en-US" sz="1000" dirty="0" err="1"/>
              <a:t>graph_traits</a:t>
            </a:r>
            <a:r>
              <a:rPr lang="en-US" sz="1000" dirty="0"/>
              <a:t> &lt; </a:t>
            </a:r>
            <a:r>
              <a:rPr lang="en-US" sz="1000" dirty="0" err="1"/>
              <a:t>graph_t</a:t>
            </a:r>
            <a:r>
              <a:rPr lang="en-US" sz="1000" dirty="0"/>
              <a:t> &gt;::</a:t>
            </a:r>
            <a:r>
              <a:rPr lang="en-US" sz="1000" dirty="0" err="1"/>
              <a:t>vertex_iterator</a:t>
            </a:r>
            <a:r>
              <a:rPr lang="en-US" sz="1000" dirty="0"/>
              <a:t> vi, vend;</a:t>
            </a:r>
          </a:p>
          <a:p>
            <a:r>
              <a:rPr lang="en-US" sz="1000" dirty="0"/>
              <a:t>  for (tie(vi, vend) = vertices(g); vi != vend; ++vi) {</a:t>
            </a:r>
          </a:p>
          <a:p>
            <a:r>
              <a:rPr lang="en-US" sz="1000" dirty="0"/>
              <a:t>    </a:t>
            </a:r>
            <a:r>
              <a:rPr lang="en-US" sz="1000" dirty="0" err="1"/>
              <a:t>std</a:t>
            </a:r>
            <a:r>
              <a:rPr lang="en-US" sz="1000" dirty="0"/>
              <a:t>::</a:t>
            </a:r>
            <a:r>
              <a:rPr lang="en-US" sz="1000" dirty="0" err="1"/>
              <a:t>cout</a:t>
            </a:r>
            <a:r>
              <a:rPr lang="en-US" sz="1000" dirty="0"/>
              <a:t> &lt;&lt; "distance(" &lt;&lt; name[*vi] &lt;&lt; ") = " &lt;&lt; d[*vi] &lt;&lt; ", ";</a:t>
            </a:r>
          </a:p>
          <a:p>
            <a:r>
              <a:rPr lang="en-US" sz="1000" dirty="0"/>
              <a:t>    </a:t>
            </a:r>
            <a:r>
              <a:rPr lang="en-US" sz="1000" dirty="0" err="1"/>
              <a:t>std</a:t>
            </a:r>
            <a:r>
              <a:rPr lang="en-US" sz="1000" dirty="0"/>
              <a:t>::</a:t>
            </a:r>
            <a:r>
              <a:rPr lang="en-US" sz="1000" dirty="0" err="1"/>
              <a:t>cout</a:t>
            </a:r>
            <a:r>
              <a:rPr lang="en-US" sz="1000" dirty="0"/>
              <a:t> &lt;&lt; "parent(" &lt;&lt; name[*vi] &lt;&lt; ") = " &lt;&lt; name[p[*vi]] &lt;&lt; </a:t>
            </a:r>
            <a:r>
              <a:rPr lang="en-US" sz="1000" dirty="0" err="1"/>
              <a:t>std</a:t>
            </a:r>
            <a:r>
              <a:rPr lang="en-US" sz="1000" dirty="0"/>
              <a:t>::</a:t>
            </a:r>
          </a:p>
          <a:p>
            <a:r>
              <a:rPr lang="en-US" sz="1000" dirty="0"/>
              <a:t>      </a:t>
            </a:r>
            <a:r>
              <a:rPr lang="en-US" sz="1000" dirty="0" err="1"/>
              <a:t>endl</a:t>
            </a:r>
            <a:r>
              <a:rPr lang="en-US" sz="1000" dirty="0"/>
              <a:t>;</a:t>
            </a:r>
          </a:p>
          <a:p>
            <a:r>
              <a:rPr lang="en-US" sz="1000" dirty="0"/>
              <a:t>  }</a:t>
            </a:r>
          </a:p>
          <a:p>
            <a:r>
              <a:rPr lang="en-US" sz="1000" dirty="0"/>
              <a:t>  </a:t>
            </a:r>
            <a:r>
              <a:rPr lang="en-US" sz="1000" dirty="0" err="1"/>
              <a:t>std</a:t>
            </a:r>
            <a:r>
              <a:rPr lang="en-US" sz="1000" dirty="0"/>
              <a:t>::</a:t>
            </a:r>
            <a:r>
              <a:rPr lang="en-US" sz="1000" dirty="0" err="1"/>
              <a:t>cout</a:t>
            </a:r>
            <a:r>
              <a:rPr lang="en-US" sz="1000" dirty="0"/>
              <a:t> &lt;&lt; </a:t>
            </a:r>
            <a:r>
              <a:rPr lang="en-US" sz="1000" dirty="0" err="1"/>
              <a:t>std</a:t>
            </a:r>
            <a:r>
              <a:rPr lang="en-US" sz="1000" dirty="0"/>
              <a:t>::</a:t>
            </a:r>
            <a:r>
              <a:rPr lang="en-US" sz="1000" dirty="0" err="1"/>
              <a:t>endl</a:t>
            </a:r>
            <a:r>
              <a:rPr lang="en-US" sz="1000" dirty="0"/>
              <a:t>;</a:t>
            </a:r>
          </a:p>
          <a:p>
            <a:endParaRPr lang="en-US" sz="1000" dirty="0"/>
          </a:p>
          <a:p>
            <a:r>
              <a:rPr lang="en-US" sz="1000" dirty="0"/>
              <a:t>  </a:t>
            </a:r>
            <a:r>
              <a:rPr lang="en-US" sz="1000" dirty="0" err="1"/>
              <a:t>std</a:t>
            </a:r>
            <a:r>
              <a:rPr lang="en-US" sz="1000" dirty="0"/>
              <a:t>::</a:t>
            </a:r>
            <a:r>
              <a:rPr lang="en-US" sz="1000" dirty="0" err="1"/>
              <a:t>ofstream</a:t>
            </a:r>
            <a:r>
              <a:rPr lang="en-US" sz="1000" dirty="0"/>
              <a:t> </a:t>
            </a:r>
            <a:r>
              <a:rPr lang="en-US" sz="1000" dirty="0" err="1"/>
              <a:t>dot_file</a:t>
            </a:r>
            <a:r>
              <a:rPr lang="en-US" sz="1000" dirty="0"/>
              <a:t>("figs/</a:t>
            </a:r>
            <a:r>
              <a:rPr lang="en-US" sz="1000" dirty="0" err="1"/>
              <a:t>dijkstra-eg.dot</a:t>
            </a:r>
            <a:r>
              <a:rPr lang="en-US" sz="1000" dirty="0"/>
              <a:t>");</a:t>
            </a:r>
          </a:p>
          <a:p>
            <a:endParaRPr lang="en-US" sz="1000" dirty="0"/>
          </a:p>
          <a:p>
            <a:r>
              <a:rPr lang="en-US" sz="1000" dirty="0"/>
              <a:t>  </a:t>
            </a:r>
            <a:r>
              <a:rPr lang="en-US" sz="1000" dirty="0" err="1"/>
              <a:t>dot_file</a:t>
            </a:r>
            <a:r>
              <a:rPr lang="en-US" sz="1000" dirty="0"/>
              <a:t> &lt;&lt; "digraph D {\n"</a:t>
            </a:r>
          </a:p>
          <a:p>
            <a:r>
              <a:rPr lang="en-US" sz="1000" dirty="0"/>
              <a:t>    &lt;&lt; "  </a:t>
            </a:r>
            <a:r>
              <a:rPr lang="en-US" sz="1000" dirty="0" err="1"/>
              <a:t>rankdir</a:t>
            </a:r>
            <a:r>
              <a:rPr lang="en-US" sz="1000" dirty="0"/>
              <a:t>=LR\n"</a:t>
            </a:r>
          </a:p>
          <a:p>
            <a:r>
              <a:rPr lang="en-US" sz="1000" dirty="0"/>
              <a:t>    &lt;&lt; "  size=\"4,3\"\n"</a:t>
            </a:r>
          </a:p>
          <a:p>
            <a:r>
              <a:rPr lang="en-US" sz="1000" dirty="0"/>
              <a:t>    &lt;&lt; "  ratio=\"fill\"\n"</a:t>
            </a:r>
          </a:p>
          <a:p>
            <a:r>
              <a:rPr lang="en-US" sz="1000" dirty="0"/>
              <a:t>    &lt;&lt; "  edge[style=\"bold\"]\n" &lt;&lt; "  node[shape=\"circle\"]\n";</a:t>
            </a:r>
          </a:p>
          <a:p>
            <a:endParaRPr lang="en-US" sz="1000" dirty="0"/>
          </a:p>
          <a:p>
            <a:r>
              <a:rPr lang="en-US" sz="1000" dirty="0"/>
              <a:t>  </a:t>
            </a:r>
            <a:r>
              <a:rPr lang="en-US" sz="1000" dirty="0" err="1"/>
              <a:t>graph_traits</a:t>
            </a:r>
            <a:r>
              <a:rPr lang="en-US" sz="1000" dirty="0"/>
              <a:t> &lt; </a:t>
            </a:r>
            <a:r>
              <a:rPr lang="en-US" sz="1000" dirty="0" err="1"/>
              <a:t>graph_t</a:t>
            </a:r>
            <a:r>
              <a:rPr lang="en-US" sz="1000" dirty="0"/>
              <a:t> &gt;::</a:t>
            </a:r>
            <a:r>
              <a:rPr lang="en-US" sz="1000" dirty="0" err="1"/>
              <a:t>edge_iterator</a:t>
            </a:r>
            <a:r>
              <a:rPr lang="en-US" sz="1000" dirty="0"/>
              <a:t> </a:t>
            </a:r>
            <a:r>
              <a:rPr lang="en-US" sz="1000" dirty="0" err="1"/>
              <a:t>ei</a:t>
            </a:r>
            <a:r>
              <a:rPr lang="en-US" sz="1000" dirty="0"/>
              <a:t>, </a:t>
            </a:r>
            <a:r>
              <a:rPr lang="en-US" sz="1000" dirty="0" err="1"/>
              <a:t>ei_end</a:t>
            </a:r>
            <a:r>
              <a:rPr lang="en-US" sz="1000" dirty="0"/>
              <a:t>;</a:t>
            </a:r>
          </a:p>
          <a:p>
            <a:r>
              <a:rPr lang="en-US" sz="1000" dirty="0"/>
              <a:t>  for (tie(</a:t>
            </a:r>
            <a:r>
              <a:rPr lang="en-US" sz="1000" dirty="0" err="1"/>
              <a:t>ei</a:t>
            </a:r>
            <a:r>
              <a:rPr lang="en-US" sz="1000" dirty="0"/>
              <a:t>, </a:t>
            </a:r>
            <a:r>
              <a:rPr lang="en-US" sz="1000" dirty="0" err="1"/>
              <a:t>ei_end</a:t>
            </a:r>
            <a:r>
              <a:rPr lang="en-US" sz="1000" dirty="0"/>
              <a:t>) = edges(g); </a:t>
            </a:r>
            <a:r>
              <a:rPr lang="en-US" sz="1000" dirty="0" err="1"/>
              <a:t>ei</a:t>
            </a:r>
            <a:r>
              <a:rPr lang="en-US" sz="1000" dirty="0"/>
              <a:t> != </a:t>
            </a:r>
            <a:r>
              <a:rPr lang="en-US" sz="1000" dirty="0" err="1"/>
              <a:t>ei_end</a:t>
            </a:r>
            <a:r>
              <a:rPr lang="en-US" sz="1000" dirty="0"/>
              <a:t>; ++</a:t>
            </a:r>
            <a:r>
              <a:rPr lang="en-US" sz="1000" dirty="0" err="1"/>
              <a:t>ei</a:t>
            </a:r>
            <a:r>
              <a:rPr lang="en-US" sz="1000" dirty="0"/>
              <a:t>) {</a:t>
            </a:r>
          </a:p>
          <a:p>
            <a:r>
              <a:rPr lang="en-US" sz="1000" dirty="0"/>
              <a:t>    </a:t>
            </a:r>
            <a:r>
              <a:rPr lang="en-US" sz="1000" dirty="0" err="1"/>
              <a:t>graph_traits</a:t>
            </a:r>
            <a:r>
              <a:rPr lang="en-US" sz="1000" dirty="0"/>
              <a:t> &lt; </a:t>
            </a:r>
            <a:r>
              <a:rPr lang="en-US" sz="1000" dirty="0" err="1"/>
              <a:t>graph_t</a:t>
            </a:r>
            <a:r>
              <a:rPr lang="en-US" sz="1000" dirty="0"/>
              <a:t> &gt;::</a:t>
            </a:r>
            <a:r>
              <a:rPr lang="en-US" sz="1000" dirty="0" err="1"/>
              <a:t>edge_descriptor</a:t>
            </a:r>
            <a:r>
              <a:rPr lang="en-US" sz="1000" dirty="0"/>
              <a:t> e = *</a:t>
            </a:r>
            <a:r>
              <a:rPr lang="en-US" sz="1000" dirty="0" err="1"/>
              <a:t>ei</a:t>
            </a:r>
            <a:r>
              <a:rPr lang="en-US" sz="1000" dirty="0"/>
              <a:t>;</a:t>
            </a:r>
          </a:p>
          <a:p>
            <a:r>
              <a:rPr lang="en-US" sz="1000" dirty="0"/>
              <a:t>    </a:t>
            </a:r>
            <a:r>
              <a:rPr lang="en-US" sz="1000" dirty="0" err="1"/>
              <a:t>graph_traits</a:t>
            </a:r>
            <a:r>
              <a:rPr lang="en-US" sz="1000" dirty="0"/>
              <a:t> &lt; </a:t>
            </a:r>
            <a:r>
              <a:rPr lang="en-US" sz="1000" dirty="0" err="1"/>
              <a:t>graph_t</a:t>
            </a:r>
            <a:r>
              <a:rPr lang="en-US" sz="1000" dirty="0"/>
              <a:t> &gt;::</a:t>
            </a:r>
            <a:r>
              <a:rPr lang="en-US" sz="1000" dirty="0" err="1"/>
              <a:t>vertex_descriptor</a:t>
            </a:r>
            <a:endParaRPr lang="en-US" sz="1000" dirty="0"/>
          </a:p>
          <a:p>
            <a:r>
              <a:rPr lang="en-US" sz="1000" dirty="0"/>
              <a:t>      u = source(e, g), v = target(e, g);</a:t>
            </a:r>
          </a:p>
          <a:p>
            <a:r>
              <a:rPr lang="en-US" sz="1000" dirty="0"/>
              <a:t>    </a:t>
            </a:r>
            <a:r>
              <a:rPr lang="en-US" sz="1000" dirty="0" err="1"/>
              <a:t>dot_file</a:t>
            </a:r>
            <a:r>
              <a:rPr lang="en-US" sz="1000" dirty="0"/>
              <a:t> &lt;&lt; name[u] &lt;&lt; " -&gt; " &lt;&lt; name[v]</a:t>
            </a:r>
          </a:p>
          <a:p>
            <a:r>
              <a:rPr lang="en-US" sz="1000" dirty="0"/>
              <a:t>      &lt;&lt; "[label=\"" &lt;&lt; get(</a:t>
            </a:r>
            <a:r>
              <a:rPr lang="en-US" sz="1000" dirty="0" err="1"/>
              <a:t>weightmap</a:t>
            </a:r>
            <a:r>
              <a:rPr lang="en-US" sz="1000" dirty="0"/>
              <a:t>, e) &lt;&lt; "\"";</a:t>
            </a:r>
          </a:p>
          <a:p>
            <a:r>
              <a:rPr lang="en-US" sz="1000" dirty="0"/>
              <a:t>    if (p[v] == u)</a:t>
            </a:r>
          </a:p>
          <a:p>
            <a:r>
              <a:rPr lang="en-US" sz="1000" dirty="0"/>
              <a:t>      </a:t>
            </a:r>
            <a:r>
              <a:rPr lang="en-US" sz="1000" dirty="0" err="1"/>
              <a:t>dot_file</a:t>
            </a:r>
            <a:r>
              <a:rPr lang="en-US" sz="1000" dirty="0"/>
              <a:t> &lt;&lt; ", color=\"black\"";</a:t>
            </a:r>
          </a:p>
          <a:p>
            <a:r>
              <a:rPr lang="en-US" sz="1000" dirty="0"/>
              <a:t>    else</a:t>
            </a:r>
          </a:p>
          <a:p>
            <a:r>
              <a:rPr lang="en-US" sz="1000" dirty="0"/>
              <a:t>      </a:t>
            </a:r>
            <a:r>
              <a:rPr lang="en-US" sz="1000" dirty="0" err="1"/>
              <a:t>dot_file</a:t>
            </a:r>
            <a:r>
              <a:rPr lang="en-US" sz="1000" dirty="0"/>
              <a:t> &lt;&lt; ", color=\"grey\"";</a:t>
            </a:r>
          </a:p>
          <a:p>
            <a:r>
              <a:rPr lang="en-US" sz="1000" dirty="0"/>
              <a:t>    </a:t>
            </a:r>
            <a:r>
              <a:rPr lang="en-US" sz="1000" dirty="0" err="1"/>
              <a:t>dot_file</a:t>
            </a:r>
            <a:r>
              <a:rPr lang="en-US" sz="1000" dirty="0"/>
              <a:t> &lt;&lt; "]";</a:t>
            </a:r>
          </a:p>
          <a:p>
            <a:r>
              <a:rPr lang="en-US" sz="1000" dirty="0"/>
              <a:t>  }</a:t>
            </a:r>
          </a:p>
          <a:p>
            <a:r>
              <a:rPr lang="en-US" sz="1000" dirty="0"/>
              <a:t>  </a:t>
            </a:r>
            <a:r>
              <a:rPr lang="en-US" sz="1000" dirty="0" err="1"/>
              <a:t>dot_file</a:t>
            </a:r>
            <a:r>
              <a:rPr lang="en-US" sz="1000" dirty="0"/>
              <a:t> &lt;&lt; "}";</a:t>
            </a:r>
          </a:p>
          <a:p>
            <a:r>
              <a:rPr lang="en-US" sz="1000" dirty="0"/>
              <a:t>  return EXIT_SUCCESS;</a:t>
            </a:r>
          </a:p>
          <a:p>
            <a:r>
              <a:rPr lang="en-US" sz="1000" dirty="0"/>
              <a:t>}</a:t>
            </a:r>
          </a:p>
        </p:txBody>
      </p:sp>
    </p:spTree>
    <p:extLst>
      <p:ext uri="{BB962C8B-B14F-4D97-AF65-F5344CB8AC3E}">
        <p14:creationId xmlns:p14="http://schemas.microsoft.com/office/powerpoint/2010/main" val="42763782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8315385"/>
            <a:ext cx="4572000" cy="15173385"/>
          </a:xfrm>
          <a:prstGeom prst="rect">
            <a:avLst/>
          </a:prstGeom>
        </p:spPr>
        <p:txBody>
          <a:bodyPr>
            <a:spAutoFit/>
          </a:bodyPr>
          <a:lstStyle/>
          <a:p>
            <a:r>
              <a:rPr lang="en-US" sz="1000" dirty="0"/>
              <a:t>//=======================================================================</a:t>
            </a:r>
          </a:p>
          <a:p>
            <a:r>
              <a:rPr lang="en-US" sz="1000" dirty="0"/>
              <a:t>// Copyright 2001 Jeremy G. </a:t>
            </a:r>
            <a:r>
              <a:rPr lang="en-US" sz="1000" dirty="0" err="1"/>
              <a:t>Siek</a:t>
            </a:r>
            <a:r>
              <a:rPr lang="en-US" sz="1000" dirty="0"/>
              <a:t>, Andrew </a:t>
            </a:r>
            <a:r>
              <a:rPr lang="en-US" sz="1000" dirty="0" err="1"/>
              <a:t>Lumsdaine</a:t>
            </a:r>
            <a:r>
              <a:rPr lang="en-US" sz="1000" dirty="0"/>
              <a:t>, Lie-</a:t>
            </a:r>
            <a:r>
              <a:rPr lang="en-US" sz="1000" dirty="0" err="1"/>
              <a:t>Quan</a:t>
            </a:r>
            <a:r>
              <a:rPr lang="en-US" sz="1000" dirty="0"/>
              <a:t> Lee, </a:t>
            </a:r>
          </a:p>
          <a:p>
            <a:r>
              <a:rPr lang="en-US" sz="1000" dirty="0"/>
              <a:t>//</a:t>
            </a:r>
          </a:p>
          <a:p>
            <a:r>
              <a:rPr lang="en-US" sz="1000" dirty="0"/>
              <a:t>// Distributed under the Boost Software License, Version 1.0. (See</a:t>
            </a:r>
          </a:p>
          <a:p>
            <a:r>
              <a:rPr lang="en-US" sz="1000" dirty="0"/>
              <a:t>// accompanying file LICENSE_1_0.txt or copy at</a:t>
            </a:r>
          </a:p>
          <a:p>
            <a:r>
              <a:rPr lang="en-US" sz="1000" dirty="0"/>
              <a:t>// http://</a:t>
            </a:r>
            <a:r>
              <a:rPr lang="en-US" sz="1000" dirty="0" err="1"/>
              <a:t>www.boost.org</a:t>
            </a:r>
            <a:r>
              <a:rPr lang="en-US" sz="1000" dirty="0"/>
              <a:t>/LICENSE_1_0.txt)</a:t>
            </a:r>
          </a:p>
          <a:p>
            <a:r>
              <a:rPr lang="en-US" sz="1000" dirty="0"/>
              <a:t>//=======================================================================</a:t>
            </a:r>
          </a:p>
          <a:p>
            <a:r>
              <a:rPr lang="en-US" sz="1000" dirty="0"/>
              <a:t>#include &lt;boost/</a:t>
            </a:r>
            <a:r>
              <a:rPr lang="en-US" sz="1000" dirty="0" err="1"/>
              <a:t>config.hpp</a:t>
            </a:r>
            <a:r>
              <a:rPr lang="en-US" sz="1000" dirty="0"/>
              <a:t>&gt;</a:t>
            </a:r>
          </a:p>
          <a:p>
            <a:r>
              <a:rPr lang="en-US" sz="1000" dirty="0"/>
              <a:t>#include &lt;</a:t>
            </a:r>
            <a:r>
              <a:rPr lang="en-US" sz="1000" dirty="0" err="1"/>
              <a:t>iostream</a:t>
            </a:r>
            <a:r>
              <a:rPr lang="en-US" sz="1000" dirty="0"/>
              <a:t>&gt;</a:t>
            </a:r>
          </a:p>
          <a:p>
            <a:r>
              <a:rPr lang="en-US" sz="1000" dirty="0"/>
              <a:t>#include &lt;</a:t>
            </a:r>
            <a:r>
              <a:rPr lang="en-US" sz="1000" dirty="0" err="1"/>
              <a:t>fstream</a:t>
            </a:r>
            <a:r>
              <a:rPr lang="en-US" sz="1000" dirty="0"/>
              <a:t>&gt;</a:t>
            </a:r>
          </a:p>
          <a:p>
            <a:endParaRPr lang="en-US" sz="1000" dirty="0"/>
          </a:p>
          <a:p>
            <a:r>
              <a:rPr lang="en-US" sz="1000" dirty="0"/>
              <a:t>#include &lt;boost/graph/</a:t>
            </a:r>
            <a:r>
              <a:rPr lang="en-US" sz="1000" dirty="0" err="1"/>
              <a:t>graph_traits.hpp</a:t>
            </a:r>
            <a:r>
              <a:rPr lang="en-US" sz="1000" dirty="0"/>
              <a:t>&gt;</a:t>
            </a:r>
          </a:p>
          <a:p>
            <a:r>
              <a:rPr lang="en-US" sz="1000" dirty="0"/>
              <a:t>#include &lt;boost/graph/</a:t>
            </a:r>
            <a:r>
              <a:rPr lang="en-US" sz="1000" dirty="0" err="1"/>
              <a:t>adjacency_list.hpp</a:t>
            </a:r>
            <a:r>
              <a:rPr lang="en-US" sz="1000" dirty="0"/>
              <a:t>&gt;</a:t>
            </a:r>
          </a:p>
          <a:p>
            <a:r>
              <a:rPr lang="en-US" sz="1000" dirty="0"/>
              <a:t>#include &lt;boost/graph/</a:t>
            </a:r>
            <a:r>
              <a:rPr lang="en-US" sz="1000" dirty="0" err="1"/>
              <a:t>dijkstra_shortest_paths.hpp</a:t>
            </a:r>
            <a:r>
              <a:rPr lang="en-US" sz="1000" dirty="0"/>
              <a:t>&gt;</a:t>
            </a:r>
          </a:p>
          <a:p>
            <a:endParaRPr lang="en-US" sz="1000" dirty="0"/>
          </a:p>
          <a:p>
            <a:r>
              <a:rPr lang="en-US" sz="1000" dirty="0"/>
              <a:t>using namespace boost;</a:t>
            </a:r>
          </a:p>
          <a:p>
            <a:endParaRPr lang="en-US" sz="1000" dirty="0"/>
          </a:p>
          <a:p>
            <a:r>
              <a:rPr lang="en-US" sz="1000" dirty="0" err="1"/>
              <a:t>int</a:t>
            </a:r>
            <a:endParaRPr lang="en-US" sz="1000" dirty="0"/>
          </a:p>
          <a:p>
            <a:r>
              <a:rPr lang="en-US" sz="1000" dirty="0"/>
              <a:t>main(</a:t>
            </a:r>
            <a:r>
              <a:rPr lang="en-US" sz="1000" dirty="0" err="1"/>
              <a:t>int</a:t>
            </a:r>
            <a:r>
              <a:rPr lang="en-US" sz="1000" dirty="0"/>
              <a:t>, char *[])</a:t>
            </a:r>
          </a:p>
          <a:p>
            <a:r>
              <a:rPr lang="en-US" sz="1000" dirty="0"/>
              <a:t>{</a:t>
            </a:r>
          </a:p>
          <a:p>
            <a:r>
              <a:rPr lang="en-US" sz="1000" dirty="0"/>
              <a:t>  </a:t>
            </a:r>
            <a:r>
              <a:rPr lang="en-US" sz="1000" dirty="0" err="1"/>
              <a:t>typedef</a:t>
            </a:r>
            <a:r>
              <a:rPr lang="en-US" sz="1000" dirty="0"/>
              <a:t> </a:t>
            </a:r>
            <a:r>
              <a:rPr lang="en-US" sz="1000" dirty="0" err="1"/>
              <a:t>adjacency_list</a:t>
            </a:r>
            <a:r>
              <a:rPr lang="en-US" sz="1000" dirty="0"/>
              <a:t> &lt; </a:t>
            </a:r>
            <a:r>
              <a:rPr lang="en-US" sz="1000" dirty="0" err="1"/>
              <a:t>listS</a:t>
            </a:r>
            <a:r>
              <a:rPr lang="en-US" sz="1000" dirty="0"/>
              <a:t>, </a:t>
            </a:r>
            <a:r>
              <a:rPr lang="en-US" sz="1000" dirty="0" err="1"/>
              <a:t>vecS</a:t>
            </a:r>
            <a:r>
              <a:rPr lang="en-US" sz="1000" dirty="0"/>
              <a:t>, </a:t>
            </a:r>
            <a:r>
              <a:rPr lang="en-US" sz="1000" dirty="0" err="1"/>
              <a:t>directedS</a:t>
            </a:r>
            <a:r>
              <a:rPr lang="en-US" sz="1000" dirty="0"/>
              <a:t>,</a:t>
            </a:r>
          </a:p>
          <a:p>
            <a:r>
              <a:rPr lang="en-US" sz="1000" dirty="0"/>
              <a:t>    </a:t>
            </a:r>
            <a:r>
              <a:rPr lang="en-US" sz="1000" dirty="0" err="1"/>
              <a:t>no_property</a:t>
            </a:r>
            <a:r>
              <a:rPr lang="en-US" sz="1000" dirty="0"/>
              <a:t>, property &lt; </a:t>
            </a:r>
            <a:r>
              <a:rPr lang="en-US" sz="1000" dirty="0" err="1"/>
              <a:t>edge_weight_t</a:t>
            </a:r>
            <a:r>
              <a:rPr lang="en-US" sz="1000" dirty="0"/>
              <a:t>, </a:t>
            </a:r>
            <a:r>
              <a:rPr lang="en-US" sz="1000" dirty="0" err="1"/>
              <a:t>int</a:t>
            </a:r>
            <a:r>
              <a:rPr lang="en-US" sz="1000" dirty="0"/>
              <a:t> &gt; &gt; </a:t>
            </a:r>
            <a:r>
              <a:rPr lang="en-US" sz="1000" dirty="0" err="1"/>
              <a:t>graph_t</a:t>
            </a:r>
            <a:r>
              <a:rPr lang="en-US" sz="1000" dirty="0"/>
              <a:t>;</a:t>
            </a:r>
          </a:p>
          <a:p>
            <a:r>
              <a:rPr lang="en-US" sz="1000" dirty="0"/>
              <a:t>  </a:t>
            </a:r>
            <a:r>
              <a:rPr lang="en-US" sz="1000" dirty="0" err="1"/>
              <a:t>typedef</a:t>
            </a:r>
            <a:r>
              <a:rPr lang="en-US" sz="1000" dirty="0"/>
              <a:t> </a:t>
            </a:r>
            <a:r>
              <a:rPr lang="en-US" sz="1000" dirty="0" err="1"/>
              <a:t>graph_traits</a:t>
            </a:r>
            <a:r>
              <a:rPr lang="en-US" sz="1000" dirty="0"/>
              <a:t> &lt; </a:t>
            </a:r>
            <a:r>
              <a:rPr lang="en-US" sz="1000" dirty="0" err="1"/>
              <a:t>graph_t</a:t>
            </a:r>
            <a:r>
              <a:rPr lang="en-US" sz="1000" dirty="0"/>
              <a:t> &gt;::</a:t>
            </a:r>
            <a:r>
              <a:rPr lang="en-US" sz="1000" dirty="0" err="1"/>
              <a:t>vertex_descriptor</a:t>
            </a:r>
            <a:r>
              <a:rPr lang="en-US" sz="1000" dirty="0"/>
              <a:t> </a:t>
            </a:r>
            <a:r>
              <a:rPr lang="en-US" sz="1000" dirty="0" err="1"/>
              <a:t>vertex_descriptor</a:t>
            </a:r>
            <a:r>
              <a:rPr lang="en-US" sz="1000" dirty="0"/>
              <a:t>;</a:t>
            </a:r>
          </a:p>
          <a:p>
            <a:r>
              <a:rPr lang="en-US" sz="1000" dirty="0"/>
              <a:t>  </a:t>
            </a:r>
            <a:r>
              <a:rPr lang="en-US" sz="1000" dirty="0" err="1"/>
              <a:t>typedef</a:t>
            </a:r>
            <a:r>
              <a:rPr lang="en-US" sz="1000" dirty="0"/>
              <a:t> </a:t>
            </a:r>
            <a:r>
              <a:rPr lang="en-US" sz="1000" dirty="0" err="1"/>
              <a:t>graph_traits</a:t>
            </a:r>
            <a:r>
              <a:rPr lang="en-US" sz="1000" dirty="0"/>
              <a:t> &lt; </a:t>
            </a:r>
            <a:r>
              <a:rPr lang="en-US" sz="1000" dirty="0" err="1"/>
              <a:t>graph_t</a:t>
            </a:r>
            <a:r>
              <a:rPr lang="en-US" sz="1000" dirty="0"/>
              <a:t> &gt;::</a:t>
            </a:r>
            <a:r>
              <a:rPr lang="en-US" sz="1000" dirty="0" err="1"/>
              <a:t>edge_descriptor</a:t>
            </a:r>
            <a:r>
              <a:rPr lang="en-US" sz="1000" dirty="0"/>
              <a:t> </a:t>
            </a:r>
            <a:r>
              <a:rPr lang="en-US" sz="1000" dirty="0" err="1"/>
              <a:t>edge_descriptor</a:t>
            </a:r>
            <a:r>
              <a:rPr lang="en-US" sz="1000" dirty="0"/>
              <a:t>;</a:t>
            </a:r>
          </a:p>
          <a:p>
            <a:r>
              <a:rPr lang="en-US" sz="1000" dirty="0"/>
              <a:t>  </a:t>
            </a:r>
            <a:r>
              <a:rPr lang="en-US" sz="1000" dirty="0" err="1"/>
              <a:t>typedef</a:t>
            </a:r>
            <a:r>
              <a:rPr lang="en-US" sz="1000" dirty="0"/>
              <a:t> </a:t>
            </a:r>
            <a:r>
              <a:rPr lang="en-US" sz="1000" dirty="0" err="1"/>
              <a:t>std</a:t>
            </a:r>
            <a:r>
              <a:rPr lang="en-US" sz="1000" dirty="0"/>
              <a:t>::pair&lt;</a:t>
            </a:r>
            <a:r>
              <a:rPr lang="en-US" sz="1000" dirty="0" err="1"/>
              <a:t>int</a:t>
            </a:r>
            <a:r>
              <a:rPr lang="en-US" sz="1000" dirty="0"/>
              <a:t>, </a:t>
            </a:r>
            <a:r>
              <a:rPr lang="en-US" sz="1000" dirty="0" err="1"/>
              <a:t>int</a:t>
            </a:r>
            <a:r>
              <a:rPr lang="en-US" sz="1000" dirty="0"/>
              <a:t>&gt; Edge;</a:t>
            </a:r>
          </a:p>
          <a:p>
            <a:endParaRPr lang="en-US" sz="1000" dirty="0"/>
          </a:p>
          <a:p>
            <a:r>
              <a:rPr lang="en-US" sz="1000" dirty="0"/>
              <a:t>  </a:t>
            </a:r>
            <a:r>
              <a:rPr lang="en-US" sz="1000" dirty="0" err="1"/>
              <a:t>const</a:t>
            </a:r>
            <a:r>
              <a:rPr lang="en-US" sz="1000" dirty="0"/>
              <a:t> </a:t>
            </a:r>
            <a:r>
              <a:rPr lang="en-US" sz="1000" dirty="0" err="1"/>
              <a:t>int</a:t>
            </a:r>
            <a:r>
              <a:rPr lang="en-US" sz="1000" dirty="0"/>
              <a:t> </a:t>
            </a:r>
            <a:r>
              <a:rPr lang="en-US" sz="1000" dirty="0" err="1"/>
              <a:t>num_nodes</a:t>
            </a:r>
            <a:r>
              <a:rPr lang="en-US" sz="1000" dirty="0"/>
              <a:t> = 5;</a:t>
            </a:r>
          </a:p>
          <a:p>
            <a:r>
              <a:rPr lang="en-US" sz="1000" dirty="0"/>
              <a:t>  </a:t>
            </a:r>
            <a:r>
              <a:rPr lang="en-US" sz="1000" dirty="0" err="1"/>
              <a:t>enum</a:t>
            </a:r>
            <a:r>
              <a:rPr lang="en-US" sz="1000" dirty="0"/>
              <a:t> nodes { A, B, C, D, E };</a:t>
            </a:r>
          </a:p>
          <a:p>
            <a:r>
              <a:rPr lang="en-US" sz="1000" dirty="0"/>
              <a:t>  char name[] = "ABCDE";</a:t>
            </a:r>
          </a:p>
          <a:p>
            <a:r>
              <a:rPr lang="en-US" sz="1000" dirty="0"/>
              <a:t>  Edge </a:t>
            </a:r>
            <a:r>
              <a:rPr lang="en-US" sz="1000" dirty="0" err="1"/>
              <a:t>edge_array</a:t>
            </a:r>
            <a:r>
              <a:rPr lang="en-US" sz="1000" dirty="0"/>
              <a:t>[] = { Edge(A, C), Edge(B, B), Edge(B, D), Edge(B, E),</a:t>
            </a:r>
          </a:p>
          <a:p>
            <a:r>
              <a:rPr lang="en-US" sz="1000" dirty="0"/>
              <a:t>    Edge(C, B), Edge(C, D), Edge(D, E), Edge(E, A), Edge(E, B)</a:t>
            </a:r>
          </a:p>
          <a:p>
            <a:r>
              <a:rPr lang="en-US" sz="1000" dirty="0"/>
              <a:t>  };</a:t>
            </a:r>
          </a:p>
          <a:p>
            <a:r>
              <a:rPr lang="en-US" sz="1000" dirty="0"/>
              <a:t>  </a:t>
            </a:r>
            <a:r>
              <a:rPr lang="en-US" sz="1000" dirty="0" err="1"/>
              <a:t>int</a:t>
            </a:r>
            <a:r>
              <a:rPr lang="en-US" sz="1000" dirty="0"/>
              <a:t> weights[] = { 1, 2, 1, 2, 7, 3, 1, 1, 1 };</a:t>
            </a:r>
          </a:p>
          <a:p>
            <a:r>
              <a:rPr lang="en-US" sz="1000" dirty="0"/>
              <a:t>  </a:t>
            </a:r>
            <a:r>
              <a:rPr lang="en-US" sz="1000" dirty="0" err="1"/>
              <a:t>int</a:t>
            </a:r>
            <a:r>
              <a:rPr lang="en-US" sz="1000" dirty="0"/>
              <a:t> </a:t>
            </a:r>
            <a:r>
              <a:rPr lang="en-US" sz="1000" dirty="0" err="1"/>
              <a:t>num_arcs</a:t>
            </a:r>
            <a:r>
              <a:rPr lang="en-US" sz="1000" dirty="0"/>
              <a:t> = </a:t>
            </a:r>
            <a:r>
              <a:rPr lang="en-US" sz="1000" dirty="0" err="1"/>
              <a:t>sizeof</a:t>
            </a:r>
            <a:r>
              <a:rPr lang="en-US" sz="1000" dirty="0"/>
              <a:t>(</a:t>
            </a:r>
            <a:r>
              <a:rPr lang="en-US" sz="1000" dirty="0" err="1"/>
              <a:t>edge_array</a:t>
            </a:r>
            <a:r>
              <a:rPr lang="en-US" sz="1000" dirty="0"/>
              <a:t>) / </a:t>
            </a:r>
            <a:r>
              <a:rPr lang="en-US" sz="1000" dirty="0" err="1"/>
              <a:t>sizeof</a:t>
            </a:r>
            <a:r>
              <a:rPr lang="en-US" sz="1000" dirty="0"/>
              <a:t>(Edge);</a:t>
            </a:r>
          </a:p>
          <a:p>
            <a:r>
              <a:rPr lang="en-US" sz="1000" dirty="0"/>
              <a:t>#if defined(BOOST_MSVC) &amp;&amp; BOOST_MSVC &lt;= 1300</a:t>
            </a:r>
          </a:p>
          <a:p>
            <a:r>
              <a:rPr lang="en-US" sz="1000" dirty="0"/>
              <a:t>  </a:t>
            </a:r>
            <a:r>
              <a:rPr lang="en-US" sz="1000" dirty="0" err="1"/>
              <a:t>graph_t</a:t>
            </a:r>
            <a:r>
              <a:rPr lang="en-US" sz="1000" dirty="0"/>
              <a:t> g(</a:t>
            </a:r>
            <a:r>
              <a:rPr lang="en-US" sz="1000" dirty="0" err="1"/>
              <a:t>num_nodes</a:t>
            </a:r>
            <a:r>
              <a:rPr lang="en-US" sz="1000" dirty="0"/>
              <a:t>);</a:t>
            </a:r>
          </a:p>
          <a:p>
            <a:r>
              <a:rPr lang="en-US" sz="1000" dirty="0"/>
              <a:t>  </a:t>
            </a:r>
            <a:r>
              <a:rPr lang="en-US" sz="1000" dirty="0" err="1"/>
              <a:t>property_map</a:t>
            </a:r>
            <a:r>
              <a:rPr lang="en-US" sz="1000" dirty="0"/>
              <a:t>&lt;</a:t>
            </a:r>
            <a:r>
              <a:rPr lang="en-US" sz="1000" dirty="0" err="1"/>
              <a:t>graph_t</a:t>
            </a:r>
            <a:r>
              <a:rPr lang="en-US" sz="1000" dirty="0"/>
              <a:t>, </a:t>
            </a:r>
            <a:r>
              <a:rPr lang="en-US" sz="1000" dirty="0" err="1"/>
              <a:t>edge_weight_t</a:t>
            </a:r>
            <a:r>
              <a:rPr lang="en-US" sz="1000" dirty="0"/>
              <a:t>&gt;::type </a:t>
            </a:r>
            <a:r>
              <a:rPr lang="en-US" sz="1000" dirty="0" err="1"/>
              <a:t>weightmap</a:t>
            </a:r>
            <a:r>
              <a:rPr lang="en-US" sz="1000" dirty="0"/>
              <a:t> = get(</a:t>
            </a:r>
            <a:r>
              <a:rPr lang="en-US" sz="1000" dirty="0" err="1"/>
              <a:t>edge_weight</a:t>
            </a:r>
            <a:r>
              <a:rPr lang="en-US" sz="1000" dirty="0"/>
              <a:t>, g);</a:t>
            </a:r>
          </a:p>
          <a:p>
            <a:r>
              <a:rPr lang="en-US" sz="1000" dirty="0"/>
              <a:t>  for (</a:t>
            </a:r>
            <a:r>
              <a:rPr lang="en-US" sz="1000" dirty="0" err="1"/>
              <a:t>std</a:t>
            </a:r>
            <a:r>
              <a:rPr lang="en-US" sz="1000" dirty="0"/>
              <a:t>::</a:t>
            </a:r>
            <a:r>
              <a:rPr lang="en-US" sz="1000" dirty="0" err="1"/>
              <a:t>size_t</a:t>
            </a:r>
            <a:r>
              <a:rPr lang="en-US" sz="1000" dirty="0"/>
              <a:t> j = 0; j &lt; </a:t>
            </a:r>
            <a:r>
              <a:rPr lang="en-US" sz="1000" dirty="0" err="1"/>
              <a:t>num_arcs</a:t>
            </a:r>
            <a:r>
              <a:rPr lang="en-US" sz="1000" dirty="0"/>
              <a:t>; ++j) {</a:t>
            </a:r>
          </a:p>
          <a:p>
            <a:r>
              <a:rPr lang="en-US" sz="1000" dirty="0"/>
              <a:t>    </a:t>
            </a:r>
            <a:r>
              <a:rPr lang="en-US" sz="1000" dirty="0" err="1"/>
              <a:t>edge_descriptor</a:t>
            </a:r>
            <a:r>
              <a:rPr lang="en-US" sz="1000" dirty="0"/>
              <a:t> e; </a:t>
            </a:r>
            <a:r>
              <a:rPr lang="en-US" sz="1000" dirty="0" err="1"/>
              <a:t>bool</a:t>
            </a:r>
            <a:r>
              <a:rPr lang="en-US" sz="1000" dirty="0"/>
              <a:t> inserted;</a:t>
            </a:r>
          </a:p>
          <a:p>
            <a:r>
              <a:rPr lang="en-US" sz="1000" dirty="0"/>
              <a:t>    tie(e, inserted) = </a:t>
            </a:r>
            <a:r>
              <a:rPr lang="en-US" sz="1000" dirty="0" err="1"/>
              <a:t>add_edge</a:t>
            </a:r>
            <a:r>
              <a:rPr lang="en-US" sz="1000" dirty="0"/>
              <a:t>(</a:t>
            </a:r>
            <a:r>
              <a:rPr lang="en-US" sz="1000" dirty="0" err="1"/>
              <a:t>edge_array</a:t>
            </a:r>
            <a:r>
              <a:rPr lang="en-US" sz="1000" dirty="0"/>
              <a:t>[j].first, </a:t>
            </a:r>
            <a:r>
              <a:rPr lang="en-US" sz="1000" dirty="0" err="1"/>
              <a:t>edge_array</a:t>
            </a:r>
            <a:r>
              <a:rPr lang="en-US" sz="1000" dirty="0"/>
              <a:t>[j].second, g);</a:t>
            </a:r>
          </a:p>
          <a:p>
            <a:r>
              <a:rPr lang="en-US" sz="1000" dirty="0"/>
              <a:t>    </a:t>
            </a:r>
            <a:r>
              <a:rPr lang="en-US" sz="1000" dirty="0" err="1"/>
              <a:t>weightmap</a:t>
            </a:r>
            <a:r>
              <a:rPr lang="en-US" sz="1000" dirty="0"/>
              <a:t>[e] = weights[j];</a:t>
            </a:r>
          </a:p>
          <a:p>
            <a:r>
              <a:rPr lang="en-US" sz="1000" dirty="0"/>
              <a:t>  }</a:t>
            </a:r>
          </a:p>
          <a:p>
            <a:r>
              <a:rPr lang="en-US" sz="1000" dirty="0"/>
              <a:t>#else</a:t>
            </a:r>
          </a:p>
          <a:p>
            <a:r>
              <a:rPr lang="en-US" sz="1000" dirty="0"/>
              <a:t>  </a:t>
            </a:r>
            <a:r>
              <a:rPr lang="en-US" sz="1000" dirty="0" err="1"/>
              <a:t>graph_t</a:t>
            </a:r>
            <a:r>
              <a:rPr lang="en-US" sz="1000" dirty="0"/>
              <a:t> g(</a:t>
            </a:r>
            <a:r>
              <a:rPr lang="en-US" sz="1000" dirty="0" err="1"/>
              <a:t>edge_array</a:t>
            </a:r>
            <a:r>
              <a:rPr lang="en-US" sz="1000" dirty="0"/>
              <a:t>, </a:t>
            </a:r>
            <a:r>
              <a:rPr lang="en-US" sz="1000" dirty="0" err="1"/>
              <a:t>edge_array</a:t>
            </a:r>
            <a:r>
              <a:rPr lang="en-US" sz="1000" dirty="0"/>
              <a:t> + </a:t>
            </a:r>
            <a:r>
              <a:rPr lang="en-US" sz="1000" dirty="0" err="1"/>
              <a:t>num_arcs</a:t>
            </a:r>
            <a:r>
              <a:rPr lang="en-US" sz="1000" dirty="0"/>
              <a:t>, weights, </a:t>
            </a:r>
            <a:r>
              <a:rPr lang="en-US" sz="1000" dirty="0" err="1"/>
              <a:t>num_nodes</a:t>
            </a:r>
            <a:r>
              <a:rPr lang="en-US" sz="1000" dirty="0"/>
              <a:t>);</a:t>
            </a:r>
          </a:p>
          <a:p>
            <a:r>
              <a:rPr lang="en-US" sz="1000" dirty="0"/>
              <a:t>  </a:t>
            </a:r>
            <a:r>
              <a:rPr lang="en-US" sz="1000" dirty="0" err="1"/>
              <a:t>property_map</a:t>
            </a:r>
            <a:r>
              <a:rPr lang="en-US" sz="1000" dirty="0"/>
              <a:t>&lt;</a:t>
            </a:r>
            <a:r>
              <a:rPr lang="en-US" sz="1000" dirty="0" err="1"/>
              <a:t>graph_t</a:t>
            </a:r>
            <a:r>
              <a:rPr lang="en-US" sz="1000" dirty="0"/>
              <a:t>, </a:t>
            </a:r>
            <a:r>
              <a:rPr lang="en-US" sz="1000" dirty="0" err="1"/>
              <a:t>edge_weight_t</a:t>
            </a:r>
            <a:r>
              <a:rPr lang="en-US" sz="1000" dirty="0"/>
              <a:t>&gt;::type </a:t>
            </a:r>
            <a:r>
              <a:rPr lang="en-US" sz="1000" dirty="0" err="1"/>
              <a:t>weightmap</a:t>
            </a:r>
            <a:r>
              <a:rPr lang="en-US" sz="1000" dirty="0"/>
              <a:t> = get(</a:t>
            </a:r>
            <a:r>
              <a:rPr lang="en-US" sz="1000" dirty="0" err="1"/>
              <a:t>edge_weight</a:t>
            </a:r>
            <a:r>
              <a:rPr lang="en-US" sz="1000" dirty="0"/>
              <a:t>, g);</a:t>
            </a:r>
          </a:p>
          <a:p>
            <a:r>
              <a:rPr lang="en-US" sz="1000" dirty="0"/>
              <a:t>#</a:t>
            </a:r>
            <a:r>
              <a:rPr lang="en-US" sz="1000" dirty="0" err="1"/>
              <a:t>endif</a:t>
            </a:r>
            <a:endParaRPr lang="en-US" sz="1000" dirty="0"/>
          </a:p>
          <a:p>
            <a:r>
              <a:rPr lang="en-US" sz="1000" dirty="0"/>
              <a:t>  </a:t>
            </a:r>
            <a:r>
              <a:rPr lang="en-US" sz="1000" dirty="0" err="1"/>
              <a:t>std</a:t>
            </a:r>
            <a:r>
              <a:rPr lang="en-US" sz="1000" dirty="0"/>
              <a:t>::vector&lt;</a:t>
            </a:r>
            <a:r>
              <a:rPr lang="en-US" sz="1000" dirty="0" err="1"/>
              <a:t>vertex_descriptor</a:t>
            </a:r>
            <a:r>
              <a:rPr lang="en-US" sz="1000" dirty="0"/>
              <a:t>&gt; p(</a:t>
            </a:r>
            <a:r>
              <a:rPr lang="en-US" sz="1000" dirty="0" err="1"/>
              <a:t>num_vertices</a:t>
            </a:r>
            <a:r>
              <a:rPr lang="en-US" sz="1000" dirty="0"/>
              <a:t>(g));</a:t>
            </a:r>
          </a:p>
          <a:p>
            <a:r>
              <a:rPr lang="en-US" sz="1000" dirty="0"/>
              <a:t>  </a:t>
            </a:r>
            <a:r>
              <a:rPr lang="en-US" sz="1000" dirty="0" err="1"/>
              <a:t>std</a:t>
            </a:r>
            <a:r>
              <a:rPr lang="en-US" sz="1000" dirty="0"/>
              <a:t>::vector&lt;</a:t>
            </a:r>
            <a:r>
              <a:rPr lang="en-US" sz="1000" dirty="0" err="1"/>
              <a:t>int</a:t>
            </a:r>
            <a:r>
              <a:rPr lang="en-US" sz="1000" dirty="0"/>
              <a:t>&gt; d(</a:t>
            </a:r>
            <a:r>
              <a:rPr lang="en-US" sz="1000" dirty="0" err="1"/>
              <a:t>num_vertices</a:t>
            </a:r>
            <a:r>
              <a:rPr lang="en-US" sz="1000" dirty="0"/>
              <a:t>(g));</a:t>
            </a:r>
          </a:p>
          <a:p>
            <a:r>
              <a:rPr lang="en-US" sz="1000" dirty="0"/>
              <a:t>  </a:t>
            </a:r>
            <a:r>
              <a:rPr lang="en-US" sz="1000" dirty="0" err="1"/>
              <a:t>vertex_descriptor</a:t>
            </a:r>
            <a:r>
              <a:rPr lang="en-US" sz="1000" dirty="0"/>
              <a:t> s = vertex(A, g);</a:t>
            </a:r>
          </a:p>
          <a:p>
            <a:endParaRPr lang="en-US" sz="1000" dirty="0"/>
          </a:p>
          <a:p>
            <a:r>
              <a:rPr lang="en-US" sz="1000" dirty="0"/>
              <a:t>#if defined(BOOST_MSVC) &amp;&amp; BOOST_MSVC &lt;= 1300</a:t>
            </a:r>
          </a:p>
          <a:p>
            <a:r>
              <a:rPr lang="en-US" sz="1000" dirty="0"/>
              <a:t>  // VC++ has trouble with the named parameters mechanism</a:t>
            </a:r>
          </a:p>
          <a:p>
            <a:r>
              <a:rPr lang="en-US" sz="1000" dirty="0"/>
              <a:t>  </a:t>
            </a:r>
            <a:r>
              <a:rPr lang="en-US" sz="1000" dirty="0" err="1"/>
              <a:t>property_map</a:t>
            </a:r>
            <a:r>
              <a:rPr lang="en-US" sz="1000" dirty="0"/>
              <a:t>&lt;</a:t>
            </a:r>
            <a:r>
              <a:rPr lang="en-US" sz="1000" dirty="0" err="1"/>
              <a:t>graph_t</a:t>
            </a:r>
            <a:r>
              <a:rPr lang="en-US" sz="1000" dirty="0"/>
              <a:t>, </a:t>
            </a:r>
            <a:r>
              <a:rPr lang="en-US" sz="1000" dirty="0" err="1"/>
              <a:t>vertex_index_t</a:t>
            </a:r>
            <a:r>
              <a:rPr lang="en-US" sz="1000" dirty="0"/>
              <a:t>&gt;::type </a:t>
            </a:r>
            <a:r>
              <a:rPr lang="en-US" sz="1000" dirty="0" err="1"/>
              <a:t>indexmap</a:t>
            </a:r>
            <a:r>
              <a:rPr lang="en-US" sz="1000" dirty="0"/>
              <a:t> = get(</a:t>
            </a:r>
            <a:r>
              <a:rPr lang="en-US" sz="1000" dirty="0" err="1"/>
              <a:t>vertex_index</a:t>
            </a:r>
            <a:r>
              <a:rPr lang="en-US" sz="1000" dirty="0"/>
              <a:t>, g);</a:t>
            </a:r>
          </a:p>
          <a:p>
            <a:r>
              <a:rPr lang="en-US" sz="1000" dirty="0"/>
              <a:t>  </a:t>
            </a:r>
            <a:r>
              <a:rPr lang="en-US" sz="1000" dirty="0" err="1"/>
              <a:t>dijkstra_shortest_paths</a:t>
            </a:r>
            <a:r>
              <a:rPr lang="en-US" sz="1000" dirty="0"/>
              <a:t>(g, s, &amp;p[0], &amp;d[0], </a:t>
            </a:r>
            <a:r>
              <a:rPr lang="en-US" sz="1000" dirty="0" err="1"/>
              <a:t>weightmap</a:t>
            </a:r>
            <a:r>
              <a:rPr lang="en-US" sz="1000" dirty="0"/>
              <a:t>, </a:t>
            </a:r>
            <a:r>
              <a:rPr lang="en-US" sz="1000" dirty="0" err="1"/>
              <a:t>indexmap</a:t>
            </a:r>
            <a:r>
              <a:rPr lang="en-US" sz="1000" dirty="0"/>
              <a:t>, </a:t>
            </a:r>
          </a:p>
          <a:p>
            <a:r>
              <a:rPr lang="en-US" sz="1000" dirty="0"/>
              <a:t>                          </a:t>
            </a:r>
            <a:r>
              <a:rPr lang="en-US" sz="1000" dirty="0" err="1"/>
              <a:t>std</a:t>
            </a:r>
            <a:r>
              <a:rPr lang="en-US" sz="1000" dirty="0"/>
              <a:t>::less&lt;</a:t>
            </a:r>
            <a:r>
              <a:rPr lang="en-US" sz="1000" dirty="0" err="1"/>
              <a:t>int</a:t>
            </a:r>
            <a:r>
              <a:rPr lang="en-US" sz="1000" dirty="0"/>
              <a:t>&gt;(), </a:t>
            </a:r>
            <a:r>
              <a:rPr lang="en-US" sz="1000" dirty="0" err="1"/>
              <a:t>closed_plus</a:t>
            </a:r>
            <a:r>
              <a:rPr lang="en-US" sz="1000" dirty="0"/>
              <a:t>&lt;</a:t>
            </a:r>
            <a:r>
              <a:rPr lang="en-US" sz="1000" dirty="0" err="1"/>
              <a:t>int</a:t>
            </a:r>
            <a:r>
              <a:rPr lang="en-US" sz="1000" dirty="0"/>
              <a:t>&gt;(), </a:t>
            </a:r>
          </a:p>
          <a:p>
            <a:r>
              <a:rPr lang="en-US" sz="1000" dirty="0"/>
              <a:t>                          (</a:t>
            </a:r>
            <a:r>
              <a:rPr lang="en-US" sz="1000" dirty="0" err="1"/>
              <a:t>std</a:t>
            </a:r>
            <a:r>
              <a:rPr lang="en-US" sz="1000" dirty="0"/>
              <a:t>::</a:t>
            </a:r>
            <a:r>
              <a:rPr lang="en-US" sz="1000" dirty="0" err="1"/>
              <a:t>numeric_limits</a:t>
            </a:r>
            <a:r>
              <a:rPr lang="en-US" sz="1000" dirty="0"/>
              <a:t>&lt;</a:t>
            </a:r>
            <a:r>
              <a:rPr lang="en-US" sz="1000" dirty="0" err="1"/>
              <a:t>int</a:t>
            </a:r>
            <a:r>
              <a:rPr lang="en-US" sz="1000" dirty="0"/>
              <a:t>&gt;::max)(), 0,</a:t>
            </a:r>
          </a:p>
          <a:p>
            <a:r>
              <a:rPr lang="en-US" sz="1000" dirty="0"/>
              <a:t>                          </a:t>
            </a:r>
            <a:r>
              <a:rPr lang="en-US" sz="1000" dirty="0" err="1"/>
              <a:t>default_dijkstra_visitor</a:t>
            </a:r>
            <a:r>
              <a:rPr lang="en-US" sz="1000" dirty="0"/>
              <a:t>());</a:t>
            </a:r>
          </a:p>
          <a:p>
            <a:r>
              <a:rPr lang="en-US" sz="1000" dirty="0"/>
              <a:t>#else</a:t>
            </a:r>
          </a:p>
          <a:p>
            <a:r>
              <a:rPr lang="en-US" sz="1000" dirty="0"/>
              <a:t>  </a:t>
            </a:r>
            <a:r>
              <a:rPr lang="en-US" sz="1000" dirty="0" err="1"/>
              <a:t>dijkstra_shortest_paths</a:t>
            </a:r>
            <a:r>
              <a:rPr lang="en-US" sz="1000" dirty="0"/>
              <a:t>(g, s, </a:t>
            </a:r>
            <a:r>
              <a:rPr lang="en-US" sz="1000" dirty="0" err="1"/>
              <a:t>predecessor_map</a:t>
            </a:r>
            <a:r>
              <a:rPr lang="en-US" sz="1000" dirty="0"/>
              <a:t>(&amp;p[0]).</a:t>
            </a:r>
            <a:r>
              <a:rPr lang="en-US" sz="1000" dirty="0" err="1"/>
              <a:t>distance_map</a:t>
            </a:r>
            <a:r>
              <a:rPr lang="en-US" sz="1000" dirty="0"/>
              <a:t>(&amp;d[0]));</a:t>
            </a:r>
          </a:p>
          <a:p>
            <a:r>
              <a:rPr lang="en-US" sz="1000" dirty="0"/>
              <a:t>#</a:t>
            </a:r>
            <a:r>
              <a:rPr lang="en-US" sz="1000" dirty="0" err="1"/>
              <a:t>endif</a:t>
            </a:r>
            <a:endParaRPr lang="en-US" sz="1000" dirty="0"/>
          </a:p>
          <a:p>
            <a:endParaRPr lang="en-US" sz="1000" dirty="0"/>
          </a:p>
          <a:p>
            <a:r>
              <a:rPr lang="en-US" sz="1000" dirty="0"/>
              <a:t>  </a:t>
            </a:r>
            <a:r>
              <a:rPr lang="en-US" sz="1000" dirty="0" err="1"/>
              <a:t>std</a:t>
            </a:r>
            <a:r>
              <a:rPr lang="en-US" sz="1000" dirty="0"/>
              <a:t>::</a:t>
            </a:r>
            <a:r>
              <a:rPr lang="en-US" sz="1000" dirty="0" err="1"/>
              <a:t>cout</a:t>
            </a:r>
            <a:r>
              <a:rPr lang="en-US" sz="1000" dirty="0"/>
              <a:t> &lt;&lt; "distances and parents:" &lt;&lt; </a:t>
            </a:r>
            <a:r>
              <a:rPr lang="en-US" sz="1000" dirty="0" err="1"/>
              <a:t>std</a:t>
            </a:r>
            <a:r>
              <a:rPr lang="en-US" sz="1000" dirty="0"/>
              <a:t>::</a:t>
            </a:r>
            <a:r>
              <a:rPr lang="en-US" sz="1000" dirty="0" err="1"/>
              <a:t>endl</a:t>
            </a:r>
            <a:r>
              <a:rPr lang="en-US" sz="1000" dirty="0"/>
              <a:t>;</a:t>
            </a:r>
          </a:p>
          <a:p>
            <a:r>
              <a:rPr lang="en-US" sz="1000" dirty="0"/>
              <a:t>  </a:t>
            </a:r>
            <a:r>
              <a:rPr lang="en-US" sz="1000" dirty="0" err="1"/>
              <a:t>graph_traits</a:t>
            </a:r>
            <a:r>
              <a:rPr lang="en-US" sz="1000" dirty="0"/>
              <a:t> &lt; </a:t>
            </a:r>
            <a:r>
              <a:rPr lang="en-US" sz="1000" dirty="0" err="1"/>
              <a:t>graph_t</a:t>
            </a:r>
            <a:r>
              <a:rPr lang="en-US" sz="1000" dirty="0"/>
              <a:t> &gt;::</a:t>
            </a:r>
            <a:r>
              <a:rPr lang="en-US" sz="1000" dirty="0" err="1"/>
              <a:t>vertex_iterator</a:t>
            </a:r>
            <a:r>
              <a:rPr lang="en-US" sz="1000" dirty="0"/>
              <a:t> vi, vend;</a:t>
            </a:r>
          </a:p>
          <a:p>
            <a:r>
              <a:rPr lang="en-US" sz="1000" dirty="0"/>
              <a:t>  for (tie(vi, vend) = vertices(g); vi != vend; ++vi) {</a:t>
            </a:r>
          </a:p>
          <a:p>
            <a:r>
              <a:rPr lang="en-US" sz="1000" dirty="0"/>
              <a:t>    </a:t>
            </a:r>
            <a:r>
              <a:rPr lang="en-US" sz="1000" dirty="0" err="1"/>
              <a:t>std</a:t>
            </a:r>
            <a:r>
              <a:rPr lang="en-US" sz="1000" dirty="0"/>
              <a:t>::</a:t>
            </a:r>
            <a:r>
              <a:rPr lang="en-US" sz="1000" dirty="0" err="1"/>
              <a:t>cout</a:t>
            </a:r>
            <a:r>
              <a:rPr lang="en-US" sz="1000" dirty="0"/>
              <a:t> &lt;&lt; "distance(" &lt;&lt; name[*vi] &lt;&lt; ") = " &lt;&lt; d[*vi] &lt;&lt; ", ";</a:t>
            </a:r>
          </a:p>
          <a:p>
            <a:r>
              <a:rPr lang="en-US" sz="1000" dirty="0"/>
              <a:t>    </a:t>
            </a:r>
            <a:r>
              <a:rPr lang="en-US" sz="1000" dirty="0" err="1"/>
              <a:t>std</a:t>
            </a:r>
            <a:r>
              <a:rPr lang="en-US" sz="1000" dirty="0"/>
              <a:t>::</a:t>
            </a:r>
            <a:r>
              <a:rPr lang="en-US" sz="1000" dirty="0" err="1"/>
              <a:t>cout</a:t>
            </a:r>
            <a:r>
              <a:rPr lang="en-US" sz="1000" dirty="0"/>
              <a:t> &lt;&lt; "parent(" &lt;&lt; name[*vi] &lt;&lt; ") = " &lt;&lt; name[p[*vi]] &lt;&lt; </a:t>
            </a:r>
            <a:r>
              <a:rPr lang="en-US" sz="1000" dirty="0" err="1"/>
              <a:t>std</a:t>
            </a:r>
            <a:r>
              <a:rPr lang="en-US" sz="1000" dirty="0"/>
              <a:t>::</a:t>
            </a:r>
          </a:p>
          <a:p>
            <a:r>
              <a:rPr lang="en-US" sz="1000" dirty="0"/>
              <a:t>      </a:t>
            </a:r>
            <a:r>
              <a:rPr lang="en-US" sz="1000" dirty="0" err="1"/>
              <a:t>endl</a:t>
            </a:r>
            <a:r>
              <a:rPr lang="en-US" sz="1000" dirty="0"/>
              <a:t>;</a:t>
            </a:r>
          </a:p>
          <a:p>
            <a:r>
              <a:rPr lang="en-US" sz="1000" dirty="0"/>
              <a:t>  }</a:t>
            </a:r>
          </a:p>
          <a:p>
            <a:r>
              <a:rPr lang="en-US" sz="1000" dirty="0"/>
              <a:t>  </a:t>
            </a:r>
            <a:r>
              <a:rPr lang="en-US" sz="1000" dirty="0" err="1"/>
              <a:t>std</a:t>
            </a:r>
            <a:r>
              <a:rPr lang="en-US" sz="1000" dirty="0"/>
              <a:t>::</a:t>
            </a:r>
            <a:r>
              <a:rPr lang="en-US" sz="1000" dirty="0" err="1"/>
              <a:t>cout</a:t>
            </a:r>
            <a:r>
              <a:rPr lang="en-US" sz="1000" dirty="0"/>
              <a:t> &lt;&lt; </a:t>
            </a:r>
            <a:r>
              <a:rPr lang="en-US" sz="1000" dirty="0" err="1"/>
              <a:t>std</a:t>
            </a:r>
            <a:r>
              <a:rPr lang="en-US" sz="1000" dirty="0"/>
              <a:t>::</a:t>
            </a:r>
            <a:r>
              <a:rPr lang="en-US" sz="1000" dirty="0" err="1"/>
              <a:t>endl</a:t>
            </a:r>
            <a:r>
              <a:rPr lang="en-US" sz="1000" dirty="0"/>
              <a:t>;</a:t>
            </a:r>
          </a:p>
          <a:p>
            <a:endParaRPr lang="en-US" sz="1000" dirty="0"/>
          </a:p>
          <a:p>
            <a:r>
              <a:rPr lang="en-US" sz="1000" dirty="0"/>
              <a:t>  </a:t>
            </a:r>
            <a:r>
              <a:rPr lang="en-US" sz="1000" dirty="0" err="1"/>
              <a:t>std</a:t>
            </a:r>
            <a:r>
              <a:rPr lang="en-US" sz="1000" dirty="0"/>
              <a:t>::</a:t>
            </a:r>
            <a:r>
              <a:rPr lang="en-US" sz="1000" dirty="0" err="1"/>
              <a:t>ofstream</a:t>
            </a:r>
            <a:r>
              <a:rPr lang="en-US" sz="1000" dirty="0"/>
              <a:t> </a:t>
            </a:r>
            <a:r>
              <a:rPr lang="en-US" sz="1000" dirty="0" err="1"/>
              <a:t>dot_file</a:t>
            </a:r>
            <a:r>
              <a:rPr lang="en-US" sz="1000" dirty="0"/>
              <a:t>("figs/</a:t>
            </a:r>
            <a:r>
              <a:rPr lang="en-US" sz="1000" dirty="0" err="1"/>
              <a:t>dijkstra-eg.dot</a:t>
            </a:r>
            <a:r>
              <a:rPr lang="en-US" sz="1000" dirty="0"/>
              <a:t>");</a:t>
            </a:r>
          </a:p>
          <a:p>
            <a:endParaRPr lang="en-US" sz="1000" dirty="0"/>
          </a:p>
          <a:p>
            <a:r>
              <a:rPr lang="en-US" sz="1000" dirty="0"/>
              <a:t>  </a:t>
            </a:r>
            <a:r>
              <a:rPr lang="en-US" sz="1000" dirty="0" err="1"/>
              <a:t>dot_file</a:t>
            </a:r>
            <a:r>
              <a:rPr lang="en-US" sz="1000" dirty="0"/>
              <a:t> &lt;&lt; "digraph D {\n"</a:t>
            </a:r>
          </a:p>
          <a:p>
            <a:r>
              <a:rPr lang="en-US" sz="1000" dirty="0"/>
              <a:t>    &lt;&lt; "  </a:t>
            </a:r>
            <a:r>
              <a:rPr lang="en-US" sz="1000" dirty="0" err="1"/>
              <a:t>rankdir</a:t>
            </a:r>
            <a:r>
              <a:rPr lang="en-US" sz="1000" dirty="0"/>
              <a:t>=LR\n"</a:t>
            </a:r>
          </a:p>
          <a:p>
            <a:r>
              <a:rPr lang="en-US" sz="1000" dirty="0"/>
              <a:t>    &lt;&lt; "  size=\"4,3\"\n"</a:t>
            </a:r>
          </a:p>
          <a:p>
            <a:r>
              <a:rPr lang="en-US" sz="1000" dirty="0"/>
              <a:t>    &lt;&lt; "  ratio=\"fill\"\n"</a:t>
            </a:r>
          </a:p>
          <a:p>
            <a:r>
              <a:rPr lang="en-US" sz="1000" dirty="0"/>
              <a:t>    &lt;&lt; "  edge[style=\"bold\"]\n" &lt;&lt; "  node[shape=\"circle\"]\n";</a:t>
            </a:r>
          </a:p>
          <a:p>
            <a:endParaRPr lang="en-US" sz="1000" dirty="0"/>
          </a:p>
          <a:p>
            <a:r>
              <a:rPr lang="en-US" sz="1000" dirty="0"/>
              <a:t>  </a:t>
            </a:r>
            <a:r>
              <a:rPr lang="en-US" sz="1000" dirty="0" err="1"/>
              <a:t>graph_traits</a:t>
            </a:r>
            <a:r>
              <a:rPr lang="en-US" sz="1000" dirty="0"/>
              <a:t> &lt; </a:t>
            </a:r>
            <a:r>
              <a:rPr lang="en-US" sz="1000" dirty="0" err="1"/>
              <a:t>graph_t</a:t>
            </a:r>
            <a:r>
              <a:rPr lang="en-US" sz="1000" dirty="0"/>
              <a:t> &gt;::</a:t>
            </a:r>
            <a:r>
              <a:rPr lang="en-US" sz="1000" dirty="0" err="1"/>
              <a:t>edge_iterator</a:t>
            </a:r>
            <a:r>
              <a:rPr lang="en-US" sz="1000" dirty="0"/>
              <a:t> </a:t>
            </a:r>
            <a:r>
              <a:rPr lang="en-US" sz="1000" dirty="0" err="1"/>
              <a:t>ei</a:t>
            </a:r>
            <a:r>
              <a:rPr lang="en-US" sz="1000" dirty="0"/>
              <a:t>, </a:t>
            </a:r>
            <a:r>
              <a:rPr lang="en-US" sz="1000" dirty="0" err="1"/>
              <a:t>ei_end</a:t>
            </a:r>
            <a:r>
              <a:rPr lang="en-US" sz="1000" dirty="0"/>
              <a:t>;</a:t>
            </a:r>
          </a:p>
          <a:p>
            <a:r>
              <a:rPr lang="en-US" sz="1000" dirty="0"/>
              <a:t>  for (tie(</a:t>
            </a:r>
            <a:r>
              <a:rPr lang="en-US" sz="1000" dirty="0" err="1"/>
              <a:t>ei</a:t>
            </a:r>
            <a:r>
              <a:rPr lang="en-US" sz="1000" dirty="0"/>
              <a:t>, </a:t>
            </a:r>
            <a:r>
              <a:rPr lang="en-US" sz="1000" dirty="0" err="1"/>
              <a:t>ei_end</a:t>
            </a:r>
            <a:r>
              <a:rPr lang="en-US" sz="1000" dirty="0"/>
              <a:t>) = edges(g); </a:t>
            </a:r>
            <a:r>
              <a:rPr lang="en-US" sz="1000" dirty="0" err="1"/>
              <a:t>ei</a:t>
            </a:r>
            <a:r>
              <a:rPr lang="en-US" sz="1000" dirty="0"/>
              <a:t> != </a:t>
            </a:r>
            <a:r>
              <a:rPr lang="en-US" sz="1000" dirty="0" err="1"/>
              <a:t>ei_end</a:t>
            </a:r>
            <a:r>
              <a:rPr lang="en-US" sz="1000" dirty="0"/>
              <a:t>; ++</a:t>
            </a:r>
            <a:r>
              <a:rPr lang="en-US" sz="1000" dirty="0" err="1"/>
              <a:t>ei</a:t>
            </a:r>
            <a:r>
              <a:rPr lang="en-US" sz="1000" dirty="0"/>
              <a:t>) {</a:t>
            </a:r>
          </a:p>
          <a:p>
            <a:r>
              <a:rPr lang="en-US" sz="1000" dirty="0"/>
              <a:t>    </a:t>
            </a:r>
            <a:r>
              <a:rPr lang="en-US" sz="1000" dirty="0" err="1"/>
              <a:t>graph_traits</a:t>
            </a:r>
            <a:r>
              <a:rPr lang="en-US" sz="1000" dirty="0"/>
              <a:t> &lt; </a:t>
            </a:r>
            <a:r>
              <a:rPr lang="en-US" sz="1000" dirty="0" err="1"/>
              <a:t>graph_t</a:t>
            </a:r>
            <a:r>
              <a:rPr lang="en-US" sz="1000" dirty="0"/>
              <a:t> &gt;::</a:t>
            </a:r>
            <a:r>
              <a:rPr lang="en-US" sz="1000" dirty="0" err="1"/>
              <a:t>edge_descriptor</a:t>
            </a:r>
            <a:r>
              <a:rPr lang="en-US" sz="1000" dirty="0"/>
              <a:t> e = *</a:t>
            </a:r>
            <a:r>
              <a:rPr lang="en-US" sz="1000" dirty="0" err="1"/>
              <a:t>ei</a:t>
            </a:r>
            <a:r>
              <a:rPr lang="en-US" sz="1000" dirty="0"/>
              <a:t>;</a:t>
            </a:r>
          </a:p>
          <a:p>
            <a:r>
              <a:rPr lang="en-US" sz="1000" dirty="0"/>
              <a:t>    </a:t>
            </a:r>
            <a:r>
              <a:rPr lang="en-US" sz="1000" dirty="0" err="1"/>
              <a:t>graph_traits</a:t>
            </a:r>
            <a:r>
              <a:rPr lang="en-US" sz="1000" dirty="0"/>
              <a:t> &lt; </a:t>
            </a:r>
            <a:r>
              <a:rPr lang="en-US" sz="1000" dirty="0" err="1"/>
              <a:t>graph_t</a:t>
            </a:r>
            <a:r>
              <a:rPr lang="en-US" sz="1000" dirty="0"/>
              <a:t> &gt;::</a:t>
            </a:r>
            <a:r>
              <a:rPr lang="en-US" sz="1000" dirty="0" err="1"/>
              <a:t>vertex_descriptor</a:t>
            </a:r>
            <a:endParaRPr lang="en-US" sz="1000" dirty="0"/>
          </a:p>
          <a:p>
            <a:r>
              <a:rPr lang="en-US" sz="1000" dirty="0"/>
              <a:t>      u = source(e, g), v = target(e, g);</a:t>
            </a:r>
          </a:p>
          <a:p>
            <a:r>
              <a:rPr lang="en-US" sz="1000" dirty="0"/>
              <a:t>    </a:t>
            </a:r>
            <a:r>
              <a:rPr lang="en-US" sz="1000" dirty="0" err="1"/>
              <a:t>dot_file</a:t>
            </a:r>
            <a:r>
              <a:rPr lang="en-US" sz="1000" dirty="0"/>
              <a:t> &lt;&lt; name[u] &lt;&lt; " -&gt; " &lt;&lt; name[v]</a:t>
            </a:r>
          </a:p>
          <a:p>
            <a:r>
              <a:rPr lang="en-US" sz="1000" dirty="0"/>
              <a:t>      &lt;&lt; "[label=\"" &lt;&lt; get(</a:t>
            </a:r>
            <a:r>
              <a:rPr lang="en-US" sz="1000" dirty="0" err="1"/>
              <a:t>weightmap</a:t>
            </a:r>
            <a:r>
              <a:rPr lang="en-US" sz="1000" dirty="0"/>
              <a:t>, e) &lt;&lt; "\"";</a:t>
            </a:r>
          </a:p>
          <a:p>
            <a:r>
              <a:rPr lang="en-US" sz="1000" dirty="0"/>
              <a:t>    if (p[v] == u)</a:t>
            </a:r>
          </a:p>
          <a:p>
            <a:r>
              <a:rPr lang="en-US" sz="1000" dirty="0"/>
              <a:t>      </a:t>
            </a:r>
            <a:r>
              <a:rPr lang="en-US" sz="1000" dirty="0" err="1"/>
              <a:t>dot_file</a:t>
            </a:r>
            <a:r>
              <a:rPr lang="en-US" sz="1000" dirty="0"/>
              <a:t> &lt;&lt; ", color=\"black\"";</a:t>
            </a:r>
          </a:p>
          <a:p>
            <a:r>
              <a:rPr lang="en-US" sz="1000" dirty="0"/>
              <a:t>    else</a:t>
            </a:r>
          </a:p>
          <a:p>
            <a:r>
              <a:rPr lang="en-US" sz="1000" dirty="0"/>
              <a:t>      </a:t>
            </a:r>
            <a:r>
              <a:rPr lang="en-US" sz="1000" dirty="0" err="1"/>
              <a:t>dot_file</a:t>
            </a:r>
            <a:r>
              <a:rPr lang="en-US" sz="1000" dirty="0"/>
              <a:t> &lt;&lt; ", color=\"grey\"";</a:t>
            </a:r>
          </a:p>
          <a:p>
            <a:r>
              <a:rPr lang="en-US" sz="1000" dirty="0"/>
              <a:t>    </a:t>
            </a:r>
            <a:r>
              <a:rPr lang="en-US" sz="1000" dirty="0" err="1"/>
              <a:t>dot_file</a:t>
            </a:r>
            <a:r>
              <a:rPr lang="en-US" sz="1000" dirty="0"/>
              <a:t> &lt;&lt; "]";</a:t>
            </a:r>
          </a:p>
          <a:p>
            <a:r>
              <a:rPr lang="en-US" sz="1000" dirty="0"/>
              <a:t>  }</a:t>
            </a:r>
          </a:p>
          <a:p>
            <a:r>
              <a:rPr lang="en-US" sz="1000" dirty="0"/>
              <a:t>  </a:t>
            </a:r>
            <a:r>
              <a:rPr lang="en-US" sz="1000" dirty="0" err="1"/>
              <a:t>dot_file</a:t>
            </a:r>
            <a:r>
              <a:rPr lang="en-US" sz="1000" dirty="0"/>
              <a:t> &lt;&lt; "}";</a:t>
            </a:r>
          </a:p>
          <a:p>
            <a:r>
              <a:rPr lang="en-US" sz="1000" dirty="0"/>
              <a:t>  return EXIT_SUCCESS;</a:t>
            </a:r>
          </a:p>
          <a:p>
            <a:r>
              <a:rPr lang="en-US" sz="1000" dirty="0"/>
              <a:t>}</a:t>
            </a:r>
          </a:p>
        </p:txBody>
      </p:sp>
    </p:spTree>
    <p:extLst>
      <p:ext uri="{BB962C8B-B14F-4D97-AF65-F5344CB8AC3E}">
        <p14:creationId xmlns:p14="http://schemas.microsoft.com/office/powerpoint/2010/main" val="862960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1981200" y="152400"/>
            <a:ext cx="5267325" cy="1038225"/>
          </a:xfrm>
          <a:prstGeom prst="rect">
            <a:avLst/>
          </a:prstGeom>
          <a:noFill/>
          <a:ln w="9525">
            <a:noFill/>
            <a:miter lim="800000"/>
            <a:headEnd/>
            <a:tailEnd/>
          </a:ln>
        </p:spPr>
      </p:pic>
      <p:sp>
        <p:nvSpPr>
          <p:cNvPr id="5" name="TextBox 4"/>
          <p:cNvSpPr txBox="1"/>
          <p:nvPr/>
        </p:nvSpPr>
        <p:spPr>
          <a:xfrm>
            <a:off x="1447800" y="87868"/>
            <a:ext cx="372218" cy="369332"/>
          </a:xfrm>
          <a:prstGeom prst="rect">
            <a:avLst/>
          </a:prstGeom>
          <a:noFill/>
        </p:spPr>
        <p:txBody>
          <a:bodyPr wrap="none" rtlCol="0">
            <a:spAutoFit/>
          </a:bodyPr>
          <a:lstStyle/>
          <a:p>
            <a:r>
              <a:rPr lang="en-US" dirty="0" smtClean="0"/>
              <a:t>2)</a:t>
            </a:r>
            <a:endParaRPr lang="en-US" dirty="0"/>
          </a:p>
        </p:txBody>
      </p:sp>
      <p:sp>
        <p:nvSpPr>
          <p:cNvPr id="6" name="Rectangle 5"/>
          <p:cNvSpPr/>
          <p:nvPr/>
        </p:nvSpPr>
        <p:spPr>
          <a:xfrm>
            <a:off x="2209800" y="1225690"/>
            <a:ext cx="4572000" cy="5632310"/>
          </a:xfrm>
          <a:prstGeom prst="rect">
            <a:avLst/>
          </a:prstGeom>
        </p:spPr>
        <p:txBody>
          <a:bodyPr>
            <a:spAutoFit/>
          </a:bodyPr>
          <a:lstStyle/>
          <a:p>
            <a:r>
              <a:rPr lang="en-US" sz="1200" dirty="0"/>
              <a:t>#include "</a:t>
            </a:r>
            <a:r>
              <a:rPr lang="en-US" sz="1200" dirty="0" err="1"/>
              <a:t>stdafx.h</a:t>
            </a:r>
            <a:r>
              <a:rPr lang="en-US" sz="1200" dirty="0"/>
              <a:t>"</a:t>
            </a:r>
          </a:p>
          <a:p>
            <a:r>
              <a:rPr lang="en-US" sz="1200" dirty="0"/>
              <a:t>#include &lt;</a:t>
            </a:r>
            <a:r>
              <a:rPr lang="en-US" sz="1200" dirty="0" err="1"/>
              <a:t>ctime</a:t>
            </a:r>
            <a:r>
              <a:rPr lang="en-US" sz="1200" dirty="0"/>
              <a:t>&gt;</a:t>
            </a:r>
          </a:p>
          <a:p>
            <a:r>
              <a:rPr lang="en-US" sz="1200" dirty="0"/>
              <a:t>#include &lt;</a:t>
            </a:r>
            <a:r>
              <a:rPr lang="en-US" sz="1200" dirty="0" err="1"/>
              <a:t>cstdlib</a:t>
            </a:r>
            <a:r>
              <a:rPr lang="en-US" sz="1200" dirty="0" smtClean="0"/>
              <a:t>&gt;</a:t>
            </a:r>
            <a:endParaRPr lang="en-US" sz="1200" dirty="0"/>
          </a:p>
          <a:p>
            <a:r>
              <a:rPr lang="en-US" sz="1200" dirty="0"/>
              <a:t>#include &lt;</a:t>
            </a:r>
            <a:r>
              <a:rPr lang="en-US" sz="1200" dirty="0" err="1"/>
              <a:t>iostream</a:t>
            </a:r>
            <a:r>
              <a:rPr lang="en-US" sz="1200" dirty="0" smtClean="0"/>
              <a:t>&gt;</a:t>
            </a:r>
            <a:endParaRPr lang="en-US" sz="1200" dirty="0"/>
          </a:p>
          <a:p>
            <a:r>
              <a:rPr lang="en-US" sz="1200" dirty="0"/>
              <a:t>using namespace </a:t>
            </a:r>
            <a:r>
              <a:rPr lang="en-US" sz="1200" dirty="0" err="1"/>
              <a:t>std</a:t>
            </a:r>
            <a:r>
              <a:rPr lang="en-US" sz="1200" dirty="0"/>
              <a:t>;</a:t>
            </a:r>
          </a:p>
          <a:p>
            <a:endParaRPr lang="en-US" sz="1200" dirty="0"/>
          </a:p>
          <a:p>
            <a:r>
              <a:rPr lang="en-US" sz="1200" dirty="0" err="1"/>
              <a:t>int</a:t>
            </a:r>
            <a:r>
              <a:rPr lang="en-US" sz="1200" dirty="0"/>
              <a:t> _</a:t>
            </a:r>
            <a:r>
              <a:rPr lang="en-US" sz="1200" dirty="0" err="1"/>
              <a:t>tmain</a:t>
            </a:r>
            <a:r>
              <a:rPr lang="en-US" sz="1200" dirty="0"/>
              <a:t>(</a:t>
            </a:r>
            <a:r>
              <a:rPr lang="en-US" sz="1200" dirty="0" err="1"/>
              <a:t>int</a:t>
            </a:r>
            <a:r>
              <a:rPr lang="en-US" sz="1200" dirty="0"/>
              <a:t> </a:t>
            </a:r>
            <a:r>
              <a:rPr lang="en-US" sz="1200" dirty="0" err="1"/>
              <a:t>argc</a:t>
            </a:r>
            <a:r>
              <a:rPr lang="en-US" sz="1200" dirty="0"/>
              <a:t>, _TCHAR* </a:t>
            </a:r>
            <a:r>
              <a:rPr lang="en-US" sz="1200" dirty="0" err="1"/>
              <a:t>argv</a:t>
            </a:r>
            <a:r>
              <a:rPr lang="en-US" sz="1200" dirty="0"/>
              <a:t>[])</a:t>
            </a:r>
          </a:p>
          <a:p>
            <a:r>
              <a:rPr lang="en-US" sz="1200" dirty="0"/>
              <a:t>{</a:t>
            </a:r>
          </a:p>
          <a:p>
            <a:r>
              <a:rPr lang="en-US" sz="1200" dirty="0"/>
              <a:t>    </a:t>
            </a:r>
            <a:r>
              <a:rPr lang="en-US" sz="1200" dirty="0" err="1"/>
              <a:t>int</a:t>
            </a:r>
            <a:r>
              <a:rPr lang="en-US" sz="1200" dirty="0"/>
              <a:t> days[29][5];</a:t>
            </a:r>
          </a:p>
          <a:p>
            <a:r>
              <a:rPr lang="en-US" sz="1200" dirty="0"/>
              <a:t>    </a:t>
            </a:r>
            <a:r>
              <a:rPr lang="en-US" sz="1200" dirty="0" err="1"/>
              <a:t>srand</a:t>
            </a:r>
            <a:r>
              <a:rPr lang="en-US" sz="1200" dirty="0"/>
              <a:t>(time(0));</a:t>
            </a:r>
          </a:p>
          <a:p>
            <a:r>
              <a:rPr lang="en-US" sz="1200" dirty="0"/>
              <a:t>    for (</a:t>
            </a:r>
            <a:r>
              <a:rPr lang="en-US" sz="1200" dirty="0" err="1"/>
              <a:t>int</a:t>
            </a:r>
            <a:r>
              <a:rPr lang="en-US" sz="1200" dirty="0"/>
              <a:t> </a:t>
            </a:r>
            <a:r>
              <a:rPr lang="en-US" sz="1200" dirty="0" err="1"/>
              <a:t>i</a:t>
            </a:r>
            <a:r>
              <a:rPr lang="en-US" sz="1200" dirty="0"/>
              <a:t>=0; </a:t>
            </a:r>
            <a:r>
              <a:rPr lang="en-US" sz="1200" dirty="0" err="1"/>
              <a:t>i</a:t>
            </a:r>
            <a:r>
              <a:rPr lang="en-US" sz="1200" dirty="0"/>
              <a:t>&lt;29; </a:t>
            </a:r>
            <a:r>
              <a:rPr lang="en-US" sz="1200" dirty="0" err="1"/>
              <a:t>i</a:t>
            </a:r>
            <a:r>
              <a:rPr lang="en-US" sz="1200" dirty="0"/>
              <a:t>++)</a:t>
            </a:r>
          </a:p>
          <a:p>
            <a:r>
              <a:rPr lang="en-US" sz="1200" dirty="0"/>
              <a:t>        for (</a:t>
            </a:r>
            <a:r>
              <a:rPr lang="en-US" sz="1200" dirty="0" err="1"/>
              <a:t>int</a:t>
            </a:r>
            <a:r>
              <a:rPr lang="en-US" sz="1200" dirty="0"/>
              <a:t> j=0; j&lt;5; j++)</a:t>
            </a:r>
          </a:p>
          <a:p>
            <a:r>
              <a:rPr lang="en-US" sz="1200" dirty="0"/>
              <a:t>            days[</a:t>
            </a:r>
            <a:r>
              <a:rPr lang="en-US" sz="1200" dirty="0" err="1"/>
              <a:t>i</a:t>
            </a:r>
            <a:r>
              <a:rPr lang="en-US" sz="1200" dirty="0"/>
              <a:t>][j]=rand()%10000;</a:t>
            </a:r>
          </a:p>
          <a:p>
            <a:r>
              <a:rPr lang="en-US" sz="1200" dirty="0"/>
              <a:t>    </a:t>
            </a:r>
            <a:r>
              <a:rPr lang="en-US" sz="1200" dirty="0" err="1"/>
              <a:t>int</a:t>
            </a:r>
            <a:r>
              <a:rPr lang="en-US" sz="1200" dirty="0"/>
              <a:t> rows=0, columns=0;</a:t>
            </a:r>
          </a:p>
          <a:p>
            <a:r>
              <a:rPr lang="en-US" sz="1200" dirty="0"/>
              <a:t>    for (</a:t>
            </a:r>
            <a:r>
              <a:rPr lang="en-US" sz="1200" dirty="0" err="1"/>
              <a:t>int</a:t>
            </a:r>
            <a:r>
              <a:rPr lang="en-US" sz="1200" dirty="0"/>
              <a:t> </a:t>
            </a:r>
            <a:r>
              <a:rPr lang="en-US" sz="1200" dirty="0" err="1"/>
              <a:t>i</a:t>
            </a:r>
            <a:r>
              <a:rPr lang="en-US" sz="1200" dirty="0"/>
              <a:t>=0; </a:t>
            </a:r>
            <a:r>
              <a:rPr lang="en-US" sz="1200" dirty="0" err="1"/>
              <a:t>i</a:t>
            </a:r>
            <a:r>
              <a:rPr lang="en-US" sz="1200" dirty="0"/>
              <a:t>&lt;29; </a:t>
            </a:r>
            <a:r>
              <a:rPr lang="en-US" sz="1200" dirty="0" err="1"/>
              <a:t>i</a:t>
            </a:r>
            <a:r>
              <a:rPr lang="en-US" sz="1200" dirty="0"/>
              <a:t>++) {</a:t>
            </a:r>
          </a:p>
          <a:p>
            <a:r>
              <a:rPr lang="en-US" sz="1200" dirty="0"/>
              <a:t>        for (</a:t>
            </a:r>
            <a:r>
              <a:rPr lang="en-US" sz="1200" dirty="0" err="1"/>
              <a:t>int</a:t>
            </a:r>
            <a:r>
              <a:rPr lang="en-US" sz="1200" dirty="0"/>
              <a:t> j=0; j&lt;5; j++)</a:t>
            </a:r>
          </a:p>
          <a:p>
            <a:r>
              <a:rPr lang="en-US" sz="1200" dirty="0"/>
              <a:t>            columns +=days[</a:t>
            </a:r>
            <a:r>
              <a:rPr lang="en-US" sz="1200" dirty="0" err="1"/>
              <a:t>i</a:t>
            </a:r>
            <a:r>
              <a:rPr lang="en-US" sz="1200" dirty="0"/>
              <a:t>][j];</a:t>
            </a:r>
          </a:p>
          <a:p>
            <a:r>
              <a:rPr lang="en-US" sz="1200" dirty="0"/>
              <a:t>        </a:t>
            </a:r>
            <a:r>
              <a:rPr lang="en-US" sz="1200" dirty="0" err="1"/>
              <a:t>cout</a:t>
            </a:r>
            <a:r>
              <a:rPr lang="en-US" sz="1200" dirty="0"/>
              <a:t> &lt;&lt; "Sum of column " &lt;&lt; </a:t>
            </a:r>
            <a:r>
              <a:rPr lang="en-US" sz="1200" dirty="0" err="1"/>
              <a:t>i</a:t>
            </a:r>
            <a:r>
              <a:rPr lang="en-US" sz="1200" dirty="0"/>
              <a:t> &lt;&lt;" is "&lt;&lt; columns &lt;&lt; </a:t>
            </a:r>
            <a:r>
              <a:rPr lang="en-US" sz="1200" dirty="0" err="1"/>
              <a:t>endl</a:t>
            </a:r>
            <a:r>
              <a:rPr lang="en-US" sz="1200" dirty="0"/>
              <a:t>;</a:t>
            </a:r>
          </a:p>
          <a:p>
            <a:r>
              <a:rPr lang="en-US" sz="1200" dirty="0"/>
              <a:t>        columns = 0;</a:t>
            </a:r>
          </a:p>
          <a:p>
            <a:r>
              <a:rPr lang="en-US" sz="1200" dirty="0"/>
              <a:t>    }</a:t>
            </a:r>
          </a:p>
          <a:p>
            <a:r>
              <a:rPr lang="en-US" sz="1200" dirty="0"/>
              <a:t>    for (</a:t>
            </a:r>
            <a:r>
              <a:rPr lang="en-US" sz="1200" dirty="0" err="1"/>
              <a:t>int</a:t>
            </a:r>
            <a:r>
              <a:rPr lang="en-US" sz="1200" dirty="0"/>
              <a:t> j=0; j&lt;5; j++) {</a:t>
            </a:r>
          </a:p>
          <a:p>
            <a:r>
              <a:rPr lang="en-US" sz="1200" dirty="0"/>
              <a:t>        for (</a:t>
            </a:r>
            <a:r>
              <a:rPr lang="en-US" sz="1200" dirty="0" err="1"/>
              <a:t>int</a:t>
            </a:r>
            <a:r>
              <a:rPr lang="en-US" sz="1200" dirty="0"/>
              <a:t> </a:t>
            </a:r>
            <a:r>
              <a:rPr lang="en-US" sz="1200" dirty="0" err="1"/>
              <a:t>i</a:t>
            </a:r>
            <a:r>
              <a:rPr lang="en-US" sz="1200" dirty="0"/>
              <a:t>=0; </a:t>
            </a:r>
            <a:r>
              <a:rPr lang="en-US" sz="1200" dirty="0" err="1"/>
              <a:t>i</a:t>
            </a:r>
            <a:r>
              <a:rPr lang="en-US" sz="1200" dirty="0"/>
              <a:t>&lt;29; </a:t>
            </a:r>
            <a:r>
              <a:rPr lang="en-US" sz="1200" dirty="0" err="1"/>
              <a:t>i</a:t>
            </a:r>
            <a:r>
              <a:rPr lang="en-US" sz="1200" dirty="0"/>
              <a:t>++)</a:t>
            </a:r>
          </a:p>
          <a:p>
            <a:r>
              <a:rPr lang="en-US" sz="1200" dirty="0"/>
              <a:t>            rows +=days[</a:t>
            </a:r>
            <a:r>
              <a:rPr lang="en-US" sz="1200" dirty="0" err="1"/>
              <a:t>i</a:t>
            </a:r>
            <a:r>
              <a:rPr lang="en-US" sz="1200" dirty="0"/>
              <a:t>][j];</a:t>
            </a:r>
          </a:p>
          <a:p>
            <a:r>
              <a:rPr lang="en-US" sz="1200" dirty="0"/>
              <a:t>        </a:t>
            </a:r>
            <a:r>
              <a:rPr lang="en-US" sz="1200" dirty="0" err="1"/>
              <a:t>cout</a:t>
            </a:r>
            <a:r>
              <a:rPr lang="en-US" sz="1200" dirty="0"/>
              <a:t> &lt;&lt; "Sum of row " &lt;&lt; j &lt;&lt;" is "&lt;&lt; rows &lt;&lt; </a:t>
            </a:r>
            <a:r>
              <a:rPr lang="en-US" sz="1200" dirty="0" err="1"/>
              <a:t>endl</a:t>
            </a:r>
            <a:r>
              <a:rPr lang="en-US" sz="1200" dirty="0"/>
              <a:t>;</a:t>
            </a:r>
          </a:p>
          <a:p>
            <a:r>
              <a:rPr lang="en-US" sz="1200" dirty="0"/>
              <a:t>        rows = 0;</a:t>
            </a:r>
          </a:p>
          <a:p>
            <a:endParaRPr lang="en-US" sz="1200" dirty="0"/>
          </a:p>
          <a:p>
            <a:r>
              <a:rPr lang="en-US" sz="1200" dirty="0"/>
              <a:t>    }</a:t>
            </a:r>
          </a:p>
          <a:p>
            <a:r>
              <a:rPr lang="en-US" sz="1200" dirty="0"/>
              <a:t>    system("Pause");</a:t>
            </a:r>
          </a:p>
          <a:p>
            <a:r>
              <a:rPr lang="en-US" sz="1200" dirty="0"/>
              <a:t>    return 0;</a:t>
            </a:r>
          </a:p>
          <a:p>
            <a:r>
              <a:rPr lang="en-US" sz="1200" dirty="0"/>
              <a:t>}</a:t>
            </a:r>
          </a:p>
        </p:txBody>
      </p:sp>
    </p:spTree>
    <p:extLst>
      <p:ext uri="{BB962C8B-B14F-4D97-AF65-F5344CB8AC3E}">
        <p14:creationId xmlns:p14="http://schemas.microsoft.com/office/powerpoint/2010/main" val="24802276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Tic-Tac-Toe “AI”</a:t>
            </a:r>
            <a:endParaRPr lang="en-US" dirty="0"/>
          </a:p>
        </p:txBody>
      </p:sp>
      <p:sp>
        <p:nvSpPr>
          <p:cNvPr id="5" name="Rectangle 4"/>
          <p:cNvSpPr/>
          <p:nvPr/>
        </p:nvSpPr>
        <p:spPr>
          <a:xfrm>
            <a:off x="990600" y="1600200"/>
            <a:ext cx="6553200" cy="2585323"/>
          </a:xfrm>
          <a:prstGeom prst="rect">
            <a:avLst/>
          </a:prstGeom>
        </p:spPr>
        <p:txBody>
          <a:bodyPr wrap="square">
            <a:spAutoFit/>
          </a:bodyPr>
          <a:lstStyle/>
          <a:p>
            <a:r>
              <a:rPr lang="en-US" dirty="0" smtClean="0"/>
              <a:t>Basic Tic-Tac-Toe strategy for </a:t>
            </a:r>
            <a:r>
              <a:rPr lang="en-US" dirty="0"/>
              <a:t>the computer</a:t>
            </a:r>
            <a:r>
              <a:rPr lang="en-US" dirty="0" smtClean="0"/>
              <a:t>:</a:t>
            </a:r>
          </a:p>
          <a:p>
            <a:pPr marL="342900" indent="-342900">
              <a:buAutoNum type="arabicParenR"/>
            </a:pPr>
            <a:r>
              <a:rPr lang="en-US" dirty="0" smtClean="0"/>
              <a:t>If </a:t>
            </a:r>
            <a:r>
              <a:rPr lang="en-US" dirty="0"/>
              <a:t>there's a move that allows the computer to win this turn, the computer should choose that move. </a:t>
            </a:r>
            <a:endParaRPr lang="en-US" dirty="0" smtClean="0"/>
          </a:p>
          <a:p>
            <a:pPr marL="342900" indent="-342900">
              <a:buAutoNum type="arabicParenR"/>
            </a:pPr>
            <a:r>
              <a:rPr lang="en-US" dirty="0" smtClean="0"/>
              <a:t>If </a:t>
            </a:r>
            <a:r>
              <a:rPr lang="en-US" dirty="0"/>
              <a:t>there's a move that allows the human to win next turn, the computer should choose that move. </a:t>
            </a:r>
            <a:endParaRPr lang="en-US" dirty="0" smtClean="0"/>
          </a:p>
          <a:p>
            <a:pPr marL="342900" indent="-342900">
              <a:buAutoNum type="arabicParenR"/>
            </a:pPr>
            <a:r>
              <a:rPr lang="en-US" dirty="0" smtClean="0"/>
              <a:t>Otherwise</a:t>
            </a:r>
            <a:r>
              <a:rPr lang="en-US" dirty="0"/>
              <a:t>, the computer should choose the best empty square as its move. The best square is the center. The next best squares are the corners. And the next best squares are </a:t>
            </a:r>
            <a:r>
              <a:rPr lang="en-US" dirty="0" smtClean="0"/>
              <a:t>the corners.  And the next best squares are the rest.</a:t>
            </a:r>
            <a:endParaRPr lang="en-US" dirty="0"/>
          </a:p>
        </p:txBody>
      </p:sp>
    </p:spTree>
    <p:extLst>
      <p:ext uri="{BB962C8B-B14F-4D97-AF65-F5344CB8AC3E}">
        <p14:creationId xmlns:p14="http://schemas.microsoft.com/office/powerpoint/2010/main" val="2740635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1300" y="1409700"/>
            <a:ext cx="8648700" cy="4025900"/>
          </a:xfrm>
          <a:prstGeom prst="rect">
            <a:avLst/>
          </a:prstGeom>
        </p:spPr>
      </p:pic>
    </p:spTree>
    <p:extLst>
      <p:ext uri="{BB962C8B-B14F-4D97-AF65-F5344CB8AC3E}">
        <p14:creationId xmlns:p14="http://schemas.microsoft.com/office/powerpoint/2010/main" val="33728592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2645044"/>
          </a:xfrm>
          <a:prstGeom prst="rect">
            <a:avLst/>
          </a:prstGeom>
        </p:spPr>
      </p:pic>
      <p:pic>
        <p:nvPicPr>
          <p:cNvPr id="5" name="Picture 4"/>
          <p:cNvPicPr>
            <a:picLocks noChangeAspect="1"/>
          </p:cNvPicPr>
          <p:nvPr/>
        </p:nvPicPr>
        <p:blipFill>
          <a:blip r:embed="rId3"/>
          <a:stretch>
            <a:fillRect/>
          </a:stretch>
        </p:blipFill>
        <p:spPr>
          <a:xfrm>
            <a:off x="0" y="2971800"/>
            <a:ext cx="9144000" cy="3154525"/>
          </a:xfrm>
          <a:prstGeom prst="rect">
            <a:avLst/>
          </a:prstGeom>
        </p:spPr>
      </p:pic>
    </p:spTree>
    <p:extLst>
      <p:ext uri="{BB962C8B-B14F-4D97-AF65-F5344CB8AC3E}">
        <p14:creationId xmlns:p14="http://schemas.microsoft.com/office/powerpoint/2010/main" val="30502304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4070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cstate="print"/>
          <a:srcRect/>
          <a:stretch>
            <a:fillRect/>
          </a:stretch>
        </p:blipFill>
        <p:spPr bwMode="auto">
          <a:xfrm>
            <a:off x="1371600" y="457200"/>
            <a:ext cx="6016336" cy="914400"/>
          </a:xfrm>
          <a:prstGeom prst="rect">
            <a:avLst/>
          </a:prstGeom>
          <a:noFill/>
          <a:ln w="9525">
            <a:noFill/>
            <a:miter lim="800000"/>
            <a:headEnd/>
            <a:tailEnd/>
          </a:ln>
        </p:spPr>
      </p:pic>
      <p:sp>
        <p:nvSpPr>
          <p:cNvPr id="5" name="TextBox 4"/>
          <p:cNvSpPr txBox="1"/>
          <p:nvPr/>
        </p:nvSpPr>
        <p:spPr>
          <a:xfrm>
            <a:off x="838200" y="381000"/>
            <a:ext cx="372218" cy="369332"/>
          </a:xfrm>
          <a:prstGeom prst="rect">
            <a:avLst/>
          </a:prstGeom>
          <a:noFill/>
        </p:spPr>
        <p:txBody>
          <a:bodyPr wrap="none" rtlCol="0">
            <a:spAutoFit/>
          </a:bodyPr>
          <a:lstStyle/>
          <a:p>
            <a:r>
              <a:rPr lang="en-US" dirty="0" smtClean="0"/>
              <a:t>3)</a:t>
            </a:r>
            <a:endParaRPr lang="en-US" dirty="0"/>
          </a:p>
        </p:txBody>
      </p:sp>
      <p:sp>
        <p:nvSpPr>
          <p:cNvPr id="6" name="TextBox 5"/>
          <p:cNvSpPr txBox="1"/>
          <p:nvPr/>
        </p:nvSpPr>
        <p:spPr>
          <a:xfrm>
            <a:off x="0" y="1676400"/>
            <a:ext cx="372218" cy="369332"/>
          </a:xfrm>
          <a:prstGeom prst="rect">
            <a:avLst/>
          </a:prstGeom>
          <a:noFill/>
        </p:spPr>
        <p:txBody>
          <a:bodyPr wrap="none" rtlCol="0">
            <a:spAutoFit/>
          </a:bodyPr>
          <a:lstStyle/>
          <a:p>
            <a:r>
              <a:rPr lang="en-US" dirty="0" smtClean="0"/>
              <a:t>4)</a:t>
            </a:r>
            <a:endParaRPr lang="en-US" dirty="0"/>
          </a:p>
        </p:txBody>
      </p:sp>
      <p:pic>
        <p:nvPicPr>
          <p:cNvPr id="67587" name="Picture 3"/>
          <p:cNvPicPr>
            <a:picLocks noChangeAspect="1" noChangeArrowheads="1"/>
          </p:cNvPicPr>
          <p:nvPr/>
        </p:nvPicPr>
        <p:blipFill>
          <a:blip r:embed="rId3" cstate="print"/>
          <a:srcRect/>
          <a:stretch>
            <a:fillRect/>
          </a:stretch>
        </p:blipFill>
        <p:spPr bwMode="auto">
          <a:xfrm>
            <a:off x="533400" y="1752600"/>
            <a:ext cx="4400550" cy="981075"/>
          </a:xfrm>
          <a:prstGeom prst="rect">
            <a:avLst/>
          </a:prstGeom>
          <a:noFill/>
          <a:ln w="9525">
            <a:noFill/>
            <a:miter lim="800000"/>
            <a:headEnd/>
            <a:tailEnd/>
          </a:ln>
        </p:spPr>
      </p:pic>
      <p:pic>
        <p:nvPicPr>
          <p:cNvPr id="67588" name="Picture 4"/>
          <p:cNvPicPr>
            <a:picLocks noChangeAspect="1" noChangeArrowheads="1"/>
          </p:cNvPicPr>
          <p:nvPr/>
        </p:nvPicPr>
        <p:blipFill>
          <a:blip r:embed="rId4" cstate="print"/>
          <a:srcRect/>
          <a:stretch>
            <a:fillRect/>
          </a:stretch>
        </p:blipFill>
        <p:spPr bwMode="auto">
          <a:xfrm>
            <a:off x="533400" y="2667000"/>
            <a:ext cx="5962650" cy="4105275"/>
          </a:xfrm>
          <a:prstGeom prst="rect">
            <a:avLst/>
          </a:prstGeom>
          <a:noFill/>
          <a:ln w="9525">
            <a:noFill/>
            <a:miter lim="800000"/>
            <a:headEnd/>
            <a:tailEnd/>
          </a:ln>
        </p:spPr>
      </p:pic>
      <p:sp>
        <p:nvSpPr>
          <p:cNvPr id="7" name="Rectangle 6"/>
          <p:cNvSpPr/>
          <p:nvPr/>
        </p:nvSpPr>
        <p:spPr>
          <a:xfrm>
            <a:off x="6781800" y="1676400"/>
            <a:ext cx="1905000" cy="4401204"/>
          </a:xfrm>
          <a:prstGeom prst="rect">
            <a:avLst/>
          </a:prstGeom>
        </p:spPr>
        <p:txBody>
          <a:bodyPr wrap="square">
            <a:spAutoFit/>
          </a:bodyPr>
          <a:lstStyle/>
          <a:p>
            <a:r>
              <a:rPr lang="en-US" sz="1400" dirty="0"/>
              <a:t>TRUE FALSE ANSWERS</a:t>
            </a:r>
          </a:p>
          <a:p>
            <a:endParaRPr lang="en-US" sz="1400" dirty="0"/>
          </a:p>
          <a:p>
            <a:r>
              <a:rPr lang="en-US" sz="1400" dirty="0"/>
              <a:t>31. TRUE</a:t>
            </a:r>
          </a:p>
          <a:p>
            <a:r>
              <a:rPr lang="en-US" sz="1400" dirty="0"/>
              <a:t>32. FALSE</a:t>
            </a:r>
          </a:p>
          <a:p>
            <a:r>
              <a:rPr lang="en-US" sz="1400" dirty="0"/>
              <a:t>33. TRUE</a:t>
            </a:r>
          </a:p>
          <a:p>
            <a:r>
              <a:rPr lang="en-US" sz="1400" dirty="0"/>
              <a:t>34. FALSE</a:t>
            </a:r>
          </a:p>
          <a:p>
            <a:r>
              <a:rPr lang="en-US" sz="1400" dirty="0"/>
              <a:t>35. FALSE</a:t>
            </a:r>
          </a:p>
          <a:p>
            <a:r>
              <a:rPr lang="en-US" sz="1400" dirty="0"/>
              <a:t>36. TRUE</a:t>
            </a:r>
          </a:p>
          <a:p>
            <a:r>
              <a:rPr lang="en-US" sz="1400" dirty="0"/>
              <a:t>37. </a:t>
            </a:r>
            <a:r>
              <a:rPr lang="en-US" sz="1400" dirty="0" smtClean="0"/>
              <a:t>FALSE </a:t>
            </a:r>
          </a:p>
          <a:p>
            <a:r>
              <a:rPr lang="en-US" sz="1400" dirty="0" smtClean="0"/>
              <a:t>38</a:t>
            </a:r>
            <a:r>
              <a:rPr lang="en-US" sz="1400" dirty="0"/>
              <a:t>. </a:t>
            </a:r>
            <a:r>
              <a:rPr lang="en-US" sz="1400" dirty="0" smtClean="0"/>
              <a:t>TRUE</a:t>
            </a:r>
            <a:endParaRPr lang="en-US" sz="1400" dirty="0"/>
          </a:p>
          <a:p>
            <a:r>
              <a:rPr lang="en-US" sz="1400" dirty="0"/>
              <a:t>39. TRUE</a:t>
            </a:r>
          </a:p>
          <a:p>
            <a:r>
              <a:rPr lang="en-US" sz="1400" dirty="0"/>
              <a:t>40. FALSE</a:t>
            </a:r>
          </a:p>
          <a:p>
            <a:r>
              <a:rPr lang="en-US" sz="1400" dirty="0"/>
              <a:t>41. FALSE</a:t>
            </a:r>
          </a:p>
          <a:p>
            <a:r>
              <a:rPr lang="en-US" sz="1400" dirty="0"/>
              <a:t>42. TRUE</a:t>
            </a:r>
          </a:p>
          <a:p>
            <a:r>
              <a:rPr lang="en-US" sz="1400" dirty="0"/>
              <a:t>43. TRUE</a:t>
            </a:r>
          </a:p>
          <a:p>
            <a:r>
              <a:rPr lang="en-US" sz="1400" dirty="0"/>
              <a:t>44. TRUE</a:t>
            </a:r>
          </a:p>
          <a:p>
            <a:r>
              <a:rPr lang="en-US" sz="1400" dirty="0"/>
              <a:t>45. </a:t>
            </a:r>
            <a:r>
              <a:rPr lang="en-US" sz="1400" dirty="0" smtClean="0"/>
              <a:t>FALSE</a:t>
            </a:r>
            <a:endParaRPr lang="en-US" sz="1400" dirty="0"/>
          </a:p>
          <a:p>
            <a:r>
              <a:rPr lang="en-US" sz="1400" dirty="0"/>
              <a:t>46. TRUE</a:t>
            </a:r>
          </a:p>
          <a:p>
            <a:r>
              <a:rPr lang="en-US" sz="1400" dirty="0"/>
              <a:t>47. </a:t>
            </a:r>
            <a:r>
              <a:rPr lang="en-US" sz="1400" dirty="0" smtClean="0"/>
              <a:t>FALSE</a:t>
            </a:r>
            <a:endParaRPr lang="en-US" sz="1400" dirty="0"/>
          </a:p>
          <a:p>
            <a:endParaRPr lang="en-US" sz="1400" dirty="0"/>
          </a:p>
        </p:txBody>
      </p:sp>
    </p:spTree>
    <p:extLst>
      <p:ext uri="{BB962C8B-B14F-4D97-AF65-F5344CB8AC3E}">
        <p14:creationId xmlns:p14="http://schemas.microsoft.com/office/powerpoint/2010/main" val="23759703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8538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304800"/>
            <a:ext cx="7184207" cy="1477328"/>
          </a:xfrm>
          <a:prstGeom prst="rect">
            <a:avLst/>
          </a:prstGeom>
        </p:spPr>
        <p:txBody>
          <a:bodyPr wrap="square">
            <a:spAutoFit/>
          </a:bodyPr>
          <a:lstStyle/>
          <a:p>
            <a:r>
              <a:rPr lang="en-US" dirty="0" smtClean="0"/>
              <a:t>5) Implement  three different  pointer casts such as </a:t>
            </a:r>
            <a:r>
              <a:rPr lang="en-US" dirty="0" err="1" smtClean="0"/>
              <a:t>dynamic_cast</a:t>
            </a:r>
            <a:r>
              <a:rPr lang="en-US" dirty="0" smtClean="0"/>
              <a:t>, __</a:t>
            </a:r>
            <a:r>
              <a:rPr lang="en-US" dirty="0" err="1" smtClean="0"/>
              <a:t>try_cast</a:t>
            </a:r>
            <a:r>
              <a:rPr lang="en-US" dirty="0" smtClean="0"/>
              <a:t>, </a:t>
            </a:r>
            <a:r>
              <a:rPr lang="en-US" dirty="0" err="1" smtClean="0"/>
              <a:t>static_cast</a:t>
            </a:r>
            <a:r>
              <a:rPr lang="en-US" dirty="0" smtClean="0"/>
              <a:t>, </a:t>
            </a:r>
            <a:r>
              <a:rPr lang="en-US" dirty="0" err="1" smtClean="0"/>
              <a:t>reinterpret_cast</a:t>
            </a:r>
            <a:r>
              <a:rPr lang="en-US" dirty="0" smtClean="0"/>
              <a:t>, </a:t>
            </a:r>
            <a:r>
              <a:rPr lang="en-US" dirty="0" err="1" smtClean="0"/>
              <a:t>const_cast</a:t>
            </a:r>
            <a:r>
              <a:rPr lang="en-US" dirty="0" smtClean="0"/>
              <a:t>, C-Style Casts</a:t>
            </a:r>
          </a:p>
          <a:p>
            <a:r>
              <a:rPr lang="en-US" dirty="0" smtClean="0"/>
              <a:t>as described in </a:t>
            </a:r>
            <a:r>
              <a:rPr lang="en-US" dirty="0" smtClean="0">
                <a:hlinkClick r:id="rId2"/>
              </a:rPr>
              <a:t>http://msdn.microsoft.com/en-us/library/aa712854(v=vs.71).aspx</a:t>
            </a:r>
            <a:endParaRPr lang="en-US" dirty="0" smtClean="0"/>
          </a:p>
          <a:p>
            <a:endParaRPr lang="en-US" dirty="0"/>
          </a:p>
        </p:txBody>
      </p:sp>
    </p:spTree>
    <p:extLst>
      <p:ext uri="{BB962C8B-B14F-4D97-AF65-F5344CB8AC3E}">
        <p14:creationId xmlns:p14="http://schemas.microsoft.com/office/powerpoint/2010/main" val="19606450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94"/>
            <a:ext cx="8229600" cy="588306"/>
          </a:xfrm>
        </p:spPr>
        <p:txBody>
          <a:bodyPr>
            <a:normAutofit fontScale="90000"/>
          </a:bodyPr>
          <a:lstStyle/>
          <a:p>
            <a:r>
              <a:rPr lang="en-US" dirty="0" smtClean="0"/>
              <a:t>Using references vs. pointers</a:t>
            </a:r>
            <a:endParaRPr lang="en-US" dirty="0"/>
          </a:p>
        </p:txBody>
      </p:sp>
      <p:sp>
        <p:nvSpPr>
          <p:cNvPr id="5" name="Rectangle 4"/>
          <p:cNvSpPr/>
          <p:nvPr/>
        </p:nvSpPr>
        <p:spPr>
          <a:xfrm>
            <a:off x="0" y="671693"/>
            <a:ext cx="4572000" cy="6186307"/>
          </a:xfrm>
          <a:prstGeom prst="rect">
            <a:avLst/>
          </a:prstGeom>
        </p:spPr>
        <p:txBody>
          <a:bodyPr>
            <a:spAutoFit/>
          </a:bodyPr>
          <a:lstStyle/>
          <a:p>
            <a:r>
              <a:rPr lang="en-US" sz="1200" dirty="0"/>
              <a:t>string concatenate(string first,  string second,  string* middle)</a:t>
            </a:r>
          </a:p>
          <a:p>
            <a:r>
              <a:rPr lang="en-US" sz="1200" dirty="0"/>
              <a:t>{</a:t>
            </a:r>
          </a:p>
          <a:p>
            <a:r>
              <a:rPr lang="en-US" sz="1200" dirty="0"/>
              <a:t>        </a:t>
            </a:r>
            <a:r>
              <a:rPr lang="en-US" sz="1200" dirty="0" err="1"/>
              <a:t>stringstream</a:t>
            </a:r>
            <a:r>
              <a:rPr lang="en-US" sz="1200" dirty="0"/>
              <a:t> </a:t>
            </a:r>
            <a:r>
              <a:rPr lang="en-US" sz="1200" dirty="0" err="1"/>
              <a:t>ss</a:t>
            </a:r>
            <a:r>
              <a:rPr lang="en-US" sz="1200" dirty="0" smtClean="0"/>
              <a:t>;</a:t>
            </a:r>
            <a:endParaRPr lang="en-US" sz="1200" dirty="0"/>
          </a:p>
          <a:p>
            <a:r>
              <a:rPr lang="en-US" sz="1200" dirty="0"/>
              <a:t>        </a:t>
            </a:r>
            <a:r>
              <a:rPr lang="en-US" sz="1200" dirty="0" err="1"/>
              <a:t>ss</a:t>
            </a:r>
            <a:r>
              <a:rPr lang="en-US" sz="1200" dirty="0"/>
              <a:t> &lt;&lt; first &lt;&lt; " " &lt;&lt; *middle &lt;&lt; " " &lt;&lt; second;</a:t>
            </a:r>
          </a:p>
          <a:p>
            <a:r>
              <a:rPr lang="en-US" sz="1200" dirty="0"/>
              <a:t>        string s = </a:t>
            </a:r>
            <a:r>
              <a:rPr lang="en-US" sz="1200" dirty="0" err="1"/>
              <a:t>ss.str</a:t>
            </a:r>
            <a:r>
              <a:rPr lang="en-US" sz="1200" dirty="0"/>
              <a:t>()</a:t>
            </a:r>
            <a:r>
              <a:rPr lang="en-US" sz="1200" dirty="0" smtClean="0"/>
              <a:t>;</a:t>
            </a:r>
            <a:endParaRPr lang="en-US" sz="1200" dirty="0"/>
          </a:p>
          <a:p>
            <a:r>
              <a:rPr lang="en-US" sz="1200" dirty="0"/>
              <a:t>        *middle = "passed by </a:t>
            </a:r>
            <a:r>
              <a:rPr lang="en-US" sz="1200" dirty="0" smtClean="0"/>
              <a:t>reference”;</a:t>
            </a:r>
            <a:endParaRPr lang="en-US" sz="1200" dirty="0"/>
          </a:p>
          <a:p>
            <a:r>
              <a:rPr lang="en-US" sz="1200" dirty="0"/>
              <a:t>        return s</a:t>
            </a:r>
            <a:r>
              <a:rPr lang="en-US" sz="1200" dirty="0" smtClean="0"/>
              <a:t>;</a:t>
            </a:r>
            <a:endParaRPr lang="en-US" sz="1200" dirty="0"/>
          </a:p>
          <a:p>
            <a:r>
              <a:rPr lang="en-US" sz="1200" dirty="0"/>
              <a:t>}</a:t>
            </a:r>
          </a:p>
          <a:p>
            <a:endParaRPr lang="en-US" sz="1200" dirty="0"/>
          </a:p>
          <a:p>
            <a:r>
              <a:rPr lang="en-US" sz="1200" dirty="0" err="1"/>
              <a:t>int</a:t>
            </a:r>
            <a:r>
              <a:rPr lang="en-US" sz="1200" dirty="0"/>
              <a:t> main()</a:t>
            </a:r>
          </a:p>
          <a:p>
            <a:r>
              <a:rPr lang="en-US" sz="1200" dirty="0"/>
              <a:t>{</a:t>
            </a:r>
          </a:p>
          <a:p>
            <a:r>
              <a:rPr lang="en-US" sz="1200" dirty="0"/>
              <a:t>        string </a:t>
            </a:r>
            <a:r>
              <a:rPr lang="en-US" sz="1200" dirty="0" err="1"/>
              <a:t>firstWord</a:t>
            </a:r>
            <a:r>
              <a:rPr lang="en-US" sz="1200" dirty="0"/>
              <a:t>;</a:t>
            </a:r>
          </a:p>
          <a:p>
            <a:r>
              <a:rPr lang="en-US" sz="1200" dirty="0"/>
              <a:t>        string </a:t>
            </a:r>
            <a:r>
              <a:rPr lang="en-US" sz="1200" dirty="0" err="1"/>
              <a:t>secondWord</a:t>
            </a:r>
            <a:r>
              <a:rPr lang="en-US" sz="1200" dirty="0"/>
              <a:t>;</a:t>
            </a:r>
          </a:p>
          <a:p>
            <a:r>
              <a:rPr lang="en-US" sz="1200" dirty="0"/>
              <a:t>        string </a:t>
            </a:r>
            <a:r>
              <a:rPr lang="en-US" sz="1200" dirty="0" err="1"/>
              <a:t>middleWord</a:t>
            </a:r>
            <a:r>
              <a:rPr lang="en-US" sz="1200" dirty="0"/>
              <a:t>;</a:t>
            </a:r>
          </a:p>
          <a:p>
            <a:endParaRPr lang="en-US" sz="1200" dirty="0"/>
          </a:p>
          <a:p>
            <a:r>
              <a:rPr lang="en-US" sz="1200" dirty="0"/>
              <a:t>        </a:t>
            </a:r>
            <a:r>
              <a:rPr lang="en-US" sz="1200" dirty="0" err="1"/>
              <a:t>cout</a:t>
            </a:r>
            <a:r>
              <a:rPr lang="en-US" sz="1200" dirty="0"/>
              <a:t> &lt;&lt; "Please enter a word:" &lt;&lt; </a:t>
            </a:r>
            <a:r>
              <a:rPr lang="en-US" sz="1200" dirty="0" err="1"/>
              <a:t>endl</a:t>
            </a:r>
            <a:r>
              <a:rPr lang="en-US" sz="1200" dirty="0"/>
              <a:t>;</a:t>
            </a:r>
          </a:p>
          <a:p>
            <a:r>
              <a:rPr lang="en-US" sz="1200" dirty="0"/>
              <a:t>        </a:t>
            </a:r>
            <a:r>
              <a:rPr lang="en-US" sz="1200" dirty="0" err="1"/>
              <a:t>cin</a:t>
            </a:r>
            <a:r>
              <a:rPr lang="en-US" sz="1200" dirty="0"/>
              <a:t> &gt;&gt; </a:t>
            </a:r>
            <a:r>
              <a:rPr lang="en-US" sz="1200" dirty="0" err="1"/>
              <a:t>firstWord</a:t>
            </a:r>
            <a:r>
              <a:rPr lang="en-US" sz="1200" dirty="0"/>
              <a:t>;</a:t>
            </a:r>
          </a:p>
          <a:p>
            <a:endParaRPr lang="en-US" sz="1200" dirty="0"/>
          </a:p>
          <a:p>
            <a:r>
              <a:rPr lang="en-US" sz="1200" dirty="0"/>
              <a:t>        </a:t>
            </a:r>
            <a:r>
              <a:rPr lang="en-US" sz="1200" dirty="0" err="1"/>
              <a:t>cout</a:t>
            </a:r>
            <a:r>
              <a:rPr lang="en-US" sz="1200" dirty="0"/>
              <a:t> &lt;&lt; "Please enter a word to put in the middle:" &lt;&lt; </a:t>
            </a:r>
            <a:r>
              <a:rPr lang="en-US" sz="1200" dirty="0" err="1"/>
              <a:t>endl</a:t>
            </a:r>
            <a:r>
              <a:rPr lang="en-US" sz="1200" dirty="0"/>
              <a:t>;</a:t>
            </a:r>
          </a:p>
          <a:p>
            <a:r>
              <a:rPr lang="en-US" sz="1200" dirty="0"/>
              <a:t>        </a:t>
            </a:r>
            <a:r>
              <a:rPr lang="en-US" sz="1200" dirty="0" err="1"/>
              <a:t>cin</a:t>
            </a:r>
            <a:r>
              <a:rPr lang="en-US" sz="1200" dirty="0"/>
              <a:t> &gt;&gt; </a:t>
            </a:r>
            <a:r>
              <a:rPr lang="en-US" sz="1200" dirty="0" err="1"/>
              <a:t>middleWord</a:t>
            </a:r>
            <a:r>
              <a:rPr lang="en-US" sz="1200" dirty="0"/>
              <a:t>;</a:t>
            </a:r>
          </a:p>
          <a:p>
            <a:endParaRPr lang="en-US" sz="1200" dirty="0"/>
          </a:p>
          <a:p>
            <a:r>
              <a:rPr lang="en-US" sz="1200" dirty="0"/>
              <a:t>        </a:t>
            </a:r>
            <a:r>
              <a:rPr lang="en-US" sz="1200" dirty="0" err="1"/>
              <a:t>cout</a:t>
            </a:r>
            <a:r>
              <a:rPr lang="en-US" sz="1200" dirty="0"/>
              <a:t> &lt;&lt; "Please enter a third word:" &lt;&lt; </a:t>
            </a:r>
            <a:r>
              <a:rPr lang="en-US" sz="1200" dirty="0" err="1"/>
              <a:t>endl</a:t>
            </a:r>
            <a:r>
              <a:rPr lang="en-US" sz="1200" dirty="0"/>
              <a:t>;</a:t>
            </a:r>
          </a:p>
          <a:p>
            <a:r>
              <a:rPr lang="en-US" sz="1200" dirty="0"/>
              <a:t>        </a:t>
            </a:r>
            <a:r>
              <a:rPr lang="en-US" sz="1200" dirty="0" err="1"/>
              <a:t>cin</a:t>
            </a:r>
            <a:r>
              <a:rPr lang="en-US" sz="1200" dirty="0"/>
              <a:t> &gt;&gt; </a:t>
            </a:r>
            <a:r>
              <a:rPr lang="en-US" sz="1200" dirty="0" err="1"/>
              <a:t>secondWord</a:t>
            </a:r>
            <a:r>
              <a:rPr lang="en-US" sz="1200" dirty="0"/>
              <a:t>;</a:t>
            </a:r>
          </a:p>
          <a:p>
            <a:endParaRPr lang="en-US" sz="1200" dirty="0"/>
          </a:p>
          <a:p>
            <a:r>
              <a:rPr lang="en-US" sz="1200" dirty="0"/>
              <a:t>        string phrase = concatenate(</a:t>
            </a:r>
            <a:r>
              <a:rPr lang="en-US" sz="1200" dirty="0" err="1"/>
              <a:t>firstWord</a:t>
            </a:r>
            <a:r>
              <a:rPr lang="en-US" sz="1200" dirty="0"/>
              <a:t>, </a:t>
            </a:r>
            <a:r>
              <a:rPr lang="en-US" sz="1200" dirty="0" err="1"/>
              <a:t>secondWord</a:t>
            </a:r>
            <a:r>
              <a:rPr lang="en-US" sz="1200" dirty="0"/>
              <a:t>, &amp;</a:t>
            </a:r>
            <a:r>
              <a:rPr lang="en-US" sz="1200" dirty="0" err="1"/>
              <a:t>middleWord</a:t>
            </a:r>
            <a:r>
              <a:rPr lang="en-US" sz="1200" dirty="0"/>
              <a:t>);</a:t>
            </a:r>
          </a:p>
          <a:p>
            <a:endParaRPr lang="en-US" sz="1200" dirty="0"/>
          </a:p>
          <a:p>
            <a:r>
              <a:rPr lang="en-US" sz="1200" dirty="0"/>
              <a:t>        </a:t>
            </a:r>
            <a:r>
              <a:rPr lang="en-US" sz="1200" dirty="0" err="1"/>
              <a:t>cout</a:t>
            </a:r>
            <a:r>
              <a:rPr lang="en-US" sz="1200" dirty="0"/>
              <a:t> &lt;&lt; "Your final sentence is: " &lt;&lt; phrase &lt;&lt; </a:t>
            </a:r>
            <a:r>
              <a:rPr lang="en-US" sz="1200" dirty="0" err="1"/>
              <a:t>endl</a:t>
            </a:r>
            <a:r>
              <a:rPr lang="en-US" sz="1200" dirty="0"/>
              <a:t>;</a:t>
            </a:r>
          </a:p>
          <a:p>
            <a:endParaRPr lang="en-US" sz="1200" dirty="0"/>
          </a:p>
          <a:p>
            <a:r>
              <a:rPr lang="en-US" sz="1200" dirty="0"/>
              <a:t>        </a:t>
            </a:r>
            <a:r>
              <a:rPr lang="en-US" sz="1200" dirty="0" err="1"/>
              <a:t>cout</a:t>
            </a:r>
            <a:r>
              <a:rPr lang="en-US" sz="1200" dirty="0"/>
              <a:t> &lt;&lt; </a:t>
            </a:r>
            <a:r>
              <a:rPr lang="en-US" sz="1200" dirty="0" smtClean="0"/>
              <a:t>”Modified: </a:t>
            </a:r>
            <a:r>
              <a:rPr lang="en-US" sz="1200" dirty="0"/>
              <a:t>" &lt;&lt; </a:t>
            </a:r>
            <a:r>
              <a:rPr lang="en-US" sz="1200" dirty="0" err="1"/>
              <a:t>middleWord</a:t>
            </a:r>
            <a:r>
              <a:rPr lang="en-US" sz="1200" dirty="0"/>
              <a:t>;</a:t>
            </a:r>
          </a:p>
          <a:p>
            <a:endParaRPr lang="en-US" sz="1200" dirty="0"/>
          </a:p>
          <a:p>
            <a:r>
              <a:rPr lang="en-US" sz="1200" dirty="0"/>
              <a:t>        system("PAUSE");</a:t>
            </a:r>
          </a:p>
          <a:p>
            <a:r>
              <a:rPr lang="en-US" sz="1200" dirty="0"/>
              <a:t>}</a:t>
            </a:r>
          </a:p>
        </p:txBody>
      </p:sp>
      <p:sp>
        <p:nvSpPr>
          <p:cNvPr id="6" name="Rectangle 5"/>
          <p:cNvSpPr/>
          <p:nvPr/>
        </p:nvSpPr>
        <p:spPr>
          <a:xfrm>
            <a:off x="4572000" y="1041024"/>
            <a:ext cx="4572000" cy="5816976"/>
          </a:xfrm>
          <a:prstGeom prst="rect">
            <a:avLst/>
          </a:prstGeom>
        </p:spPr>
        <p:txBody>
          <a:bodyPr>
            <a:spAutoFit/>
          </a:bodyPr>
          <a:lstStyle/>
          <a:p>
            <a:r>
              <a:rPr lang="en-US" sz="1200" dirty="0"/>
              <a:t>string concatenate(</a:t>
            </a:r>
            <a:r>
              <a:rPr lang="en-US" sz="1200" dirty="0" err="1"/>
              <a:t>const</a:t>
            </a:r>
            <a:r>
              <a:rPr lang="en-US" sz="1200" dirty="0"/>
              <a:t> string&amp; first, </a:t>
            </a:r>
            <a:r>
              <a:rPr lang="en-US" sz="1200" dirty="0" err="1"/>
              <a:t>const</a:t>
            </a:r>
            <a:r>
              <a:rPr lang="en-US" sz="1200" dirty="0"/>
              <a:t> string&amp; second, </a:t>
            </a:r>
            <a:r>
              <a:rPr lang="en-US" sz="1200" dirty="0" err="1"/>
              <a:t>const</a:t>
            </a:r>
            <a:r>
              <a:rPr lang="en-US" sz="1200" dirty="0"/>
              <a:t> string&amp; middle)</a:t>
            </a:r>
          </a:p>
          <a:p>
            <a:r>
              <a:rPr lang="en-US" sz="1200" dirty="0"/>
              <a:t>{</a:t>
            </a:r>
          </a:p>
          <a:p>
            <a:r>
              <a:rPr lang="en-US" sz="1200" dirty="0"/>
              <a:t>	</a:t>
            </a:r>
            <a:r>
              <a:rPr lang="en-US" sz="1200" dirty="0" err="1"/>
              <a:t>stringstream</a:t>
            </a:r>
            <a:r>
              <a:rPr lang="en-US" sz="1200" dirty="0"/>
              <a:t> </a:t>
            </a:r>
            <a:r>
              <a:rPr lang="en-US" sz="1200" dirty="0" err="1"/>
              <a:t>ss</a:t>
            </a:r>
            <a:r>
              <a:rPr lang="en-US" sz="1200" dirty="0"/>
              <a:t>;</a:t>
            </a:r>
          </a:p>
          <a:p>
            <a:endParaRPr lang="en-US" sz="1200" dirty="0"/>
          </a:p>
          <a:p>
            <a:r>
              <a:rPr lang="en-US" sz="1200" dirty="0"/>
              <a:t>	</a:t>
            </a:r>
            <a:r>
              <a:rPr lang="en-US" sz="1200" dirty="0" err="1"/>
              <a:t>ss</a:t>
            </a:r>
            <a:r>
              <a:rPr lang="en-US" sz="1200" dirty="0"/>
              <a:t> &lt;&lt; first &lt;&lt; " " &lt;&lt; middle &lt;&lt; " " &lt;&lt; second;</a:t>
            </a:r>
          </a:p>
          <a:p>
            <a:r>
              <a:rPr lang="en-US" sz="1200" dirty="0"/>
              <a:t>	string s = </a:t>
            </a:r>
            <a:r>
              <a:rPr lang="en-US" sz="1200" dirty="0" err="1"/>
              <a:t>ss.str</a:t>
            </a:r>
            <a:r>
              <a:rPr lang="en-US" sz="1200" dirty="0"/>
              <a:t>();</a:t>
            </a:r>
          </a:p>
          <a:p>
            <a:endParaRPr lang="en-US" sz="1200" dirty="0"/>
          </a:p>
          <a:p>
            <a:r>
              <a:rPr lang="en-US" sz="1200" dirty="0"/>
              <a:t>	return s;</a:t>
            </a:r>
          </a:p>
          <a:p>
            <a:r>
              <a:rPr lang="en-US" sz="1200" dirty="0"/>
              <a:t>}</a:t>
            </a:r>
          </a:p>
          <a:p>
            <a:endParaRPr lang="en-US" sz="1200" dirty="0"/>
          </a:p>
          <a:p>
            <a:r>
              <a:rPr lang="en-US" sz="1200" dirty="0" err="1"/>
              <a:t>int</a:t>
            </a:r>
            <a:r>
              <a:rPr lang="en-US" sz="1200" dirty="0"/>
              <a:t> main()</a:t>
            </a:r>
          </a:p>
          <a:p>
            <a:r>
              <a:rPr lang="en-US" sz="1200" dirty="0"/>
              <a:t>{</a:t>
            </a:r>
          </a:p>
          <a:p>
            <a:r>
              <a:rPr lang="en-US" sz="1200" dirty="0"/>
              <a:t>	string </a:t>
            </a:r>
            <a:r>
              <a:rPr lang="en-US" sz="1200" dirty="0" err="1"/>
              <a:t>firstWord</a:t>
            </a:r>
            <a:r>
              <a:rPr lang="en-US" sz="1200" dirty="0"/>
              <a:t>;</a:t>
            </a:r>
          </a:p>
          <a:p>
            <a:r>
              <a:rPr lang="en-US" sz="1200" dirty="0"/>
              <a:t>	string </a:t>
            </a:r>
            <a:r>
              <a:rPr lang="en-US" sz="1200" dirty="0" err="1"/>
              <a:t>secondWord</a:t>
            </a:r>
            <a:r>
              <a:rPr lang="en-US" sz="1200" dirty="0"/>
              <a:t>;</a:t>
            </a:r>
          </a:p>
          <a:p>
            <a:r>
              <a:rPr lang="en-US" sz="1200" dirty="0"/>
              <a:t>	string </a:t>
            </a:r>
            <a:r>
              <a:rPr lang="en-US" sz="1200" dirty="0" err="1"/>
              <a:t>middleWord</a:t>
            </a:r>
            <a:r>
              <a:rPr lang="en-US" sz="1200" dirty="0"/>
              <a:t>;</a:t>
            </a:r>
          </a:p>
          <a:p>
            <a:endParaRPr lang="en-US" sz="1200" dirty="0"/>
          </a:p>
          <a:p>
            <a:r>
              <a:rPr lang="en-US" sz="1200" dirty="0"/>
              <a:t>	</a:t>
            </a:r>
            <a:r>
              <a:rPr lang="en-US" sz="1200" dirty="0" err="1"/>
              <a:t>cout</a:t>
            </a:r>
            <a:r>
              <a:rPr lang="en-US" sz="1200" dirty="0"/>
              <a:t> &lt;&lt; "Please enter a word:" &lt;&lt; </a:t>
            </a:r>
            <a:r>
              <a:rPr lang="en-US" sz="1200" dirty="0" err="1"/>
              <a:t>endl</a:t>
            </a:r>
            <a:r>
              <a:rPr lang="en-US" sz="1200" dirty="0"/>
              <a:t>;</a:t>
            </a:r>
          </a:p>
          <a:p>
            <a:r>
              <a:rPr lang="en-US" sz="1200" dirty="0"/>
              <a:t>	</a:t>
            </a:r>
            <a:r>
              <a:rPr lang="en-US" sz="1200" dirty="0" err="1"/>
              <a:t>cin</a:t>
            </a:r>
            <a:r>
              <a:rPr lang="en-US" sz="1200" dirty="0"/>
              <a:t> &gt;&gt; </a:t>
            </a:r>
            <a:r>
              <a:rPr lang="en-US" sz="1200" dirty="0" err="1"/>
              <a:t>firstWord</a:t>
            </a:r>
            <a:r>
              <a:rPr lang="en-US" sz="1200" dirty="0"/>
              <a:t>;</a:t>
            </a:r>
          </a:p>
          <a:p>
            <a:endParaRPr lang="en-US" sz="1200" dirty="0"/>
          </a:p>
          <a:p>
            <a:r>
              <a:rPr lang="en-US" sz="1200" dirty="0"/>
              <a:t>	</a:t>
            </a:r>
            <a:r>
              <a:rPr lang="en-US" sz="1200" dirty="0" err="1"/>
              <a:t>cout</a:t>
            </a:r>
            <a:r>
              <a:rPr lang="en-US" sz="1200" dirty="0"/>
              <a:t> &lt;&lt; "Please enter a word to put in the middle:" &lt;&lt; </a:t>
            </a:r>
            <a:r>
              <a:rPr lang="en-US" sz="1200" dirty="0" err="1"/>
              <a:t>endl</a:t>
            </a:r>
            <a:r>
              <a:rPr lang="en-US" sz="1200" dirty="0"/>
              <a:t>;</a:t>
            </a:r>
          </a:p>
          <a:p>
            <a:r>
              <a:rPr lang="en-US" sz="1200" dirty="0"/>
              <a:t>	</a:t>
            </a:r>
            <a:r>
              <a:rPr lang="en-US" sz="1200" dirty="0" err="1"/>
              <a:t>cin</a:t>
            </a:r>
            <a:r>
              <a:rPr lang="en-US" sz="1200" dirty="0"/>
              <a:t> &gt;&gt; </a:t>
            </a:r>
            <a:r>
              <a:rPr lang="en-US" sz="1200" dirty="0" err="1"/>
              <a:t>middleWord</a:t>
            </a:r>
            <a:r>
              <a:rPr lang="en-US" sz="1200" dirty="0"/>
              <a:t>;</a:t>
            </a:r>
          </a:p>
          <a:p>
            <a:endParaRPr lang="en-US" sz="1200" dirty="0"/>
          </a:p>
          <a:p>
            <a:r>
              <a:rPr lang="en-US" sz="1200" dirty="0"/>
              <a:t>	</a:t>
            </a:r>
            <a:r>
              <a:rPr lang="en-US" sz="1200" dirty="0" err="1"/>
              <a:t>cout</a:t>
            </a:r>
            <a:r>
              <a:rPr lang="en-US" sz="1200" dirty="0"/>
              <a:t> &lt;&lt; "Please enter a third word:" &lt;&lt; </a:t>
            </a:r>
            <a:r>
              <a:rPr lang="en-US" sz="1200" dirty="0" err="1"/>
              <a:t>endl</a:t>
            </a:r>
            <a:r>
              <a:rPr lang="en-US" sz="1200" dirty="0"/>
              <a:t>;</a:t>
            </a:r>
          </a:p>
          <a:p>
            <a:r>
              <a:rPr lang="en-US" sz="1200" dirty="0"/>
              <a:t>	</a:t>
            </a:r>
            <a:r>
              <a:rPr lang="en-US" sz="1200" dirty="0" err="1"/>
              <a:t>cin</a:t>
            </a:r>
            <a:r>
              <a:rPr lang="en-US" sz="1200" dirty="0"/>
              <a:t> &gt;&gt; </a:t>
            </a:r>
            <a:r>
              <a:rPr lang="en-US" sz="1200" dirty="0" err="1"/>
              <a:t>secondWord</a:t>
            </a:r>
            <a:r>
              <a:rPr lang="en-US" sz="1200" dirty="0"/>
              <a:t>;</a:t>
            </a:r>
          </a:p>
          <a:p>
            <a:endParaRPr lang="en-US" sz="1200" dirty="0"/>
          </a:p>
          <a:p>
            <a:r>
              <a:rPr lang="en-US" sz="1200" dirty="0"/>
              <a:t>	string phrase = concatenate(</a:t>
            </a:r>
            <a:r>
              <a:rPr lang="en-US" sz="1200" dirty="0" err="1"/>
              <a:t>firstWord</a:t>
            </a:r>
            <a:r>
              <a:rPr lang="en-US" sz="1200" dirty="0"/>
              <a:t>, </a:t>
            </a:r>
            <a:r>
              <a:rPr lang="en-US" sz="1200" dirty="0" err="1"/>
              <a:t>secondWord</a:t>
            </a:r>
            <a:r>
              <a:rPr lang="en-US" sz="1200" dirty="0"/>
              <a:t>, </a:t>
            </a:r>
            <a:r>
              <a:rPr lang="en-US" sz="1200" dirty="0" err="1"/>
              <a:t>middleWord</a:t>
            </a:r>
            <a:r>
              <a:rPr lang="en-US" sz="1200" dirty="0"/>
              <a:t>);</a:t>
            </a:r>
          </a:p>
          <a:p>
            <a:endParaRPr lang="en-US" sz="1200" dirty="0"/>
          </a:p>
          <a:p>
            <a:r>
              <a:rPr lang="en-US" sz="1200" dirty="0"/>
              <a:t>	</a:t>
            </a:r>
            <a:r>
              <a:rPr lang="en-US" sz="1200" dirty="0" err="1"/>
              <a:t>cout</a:t>
            </a:r>
            <a:r>
              <a:rPr lang="en-US" sz="1200" dirty="0"/>
              <a:t> &lt;&lt; "Your final sentence is: " &lt;&lt; phrase &lt;&lt; </a:t>
            </a:r>
            <a:r>
              <a:rPr lang="en-US" sz="1200" dirty="0" err="1"/>
              <a:t>endl</a:t>
            </a:r>
            <a:r>
              <a:rPr lang="en-US" sz="1200" dirty="0"/>
              <a:t>;</a:t>
            </a:r>
          </a:p>
          <a:p>
            <a:endParaRPr lang="en-US" sz="1200" dirty="0"/>
          </a:p>
          <a:p>
            <a:r>
              <a:rPr lang="en-US" sz="1200" dirty="0"/>
              <a:t>	system("PAUSE");</a:t>
            </a:r>
          </a:p>
          <a:p>
            <a:r>
              <a:rPr lang="en-US" sz="1200" dirty="0"/>
              <a:t>}</a:t>
            </a:r>
          </a:p>
        </p:txBody>
      </p:sp>
    </p:spTree>
    <p:extLst>
      <p:ext uri="{BB962C8B-B14F-4D97-AF65-F5344CB8AC3E}">
        <p14:creationId xmlns:p14="http://schemas.microsoft.com/office/powerpoint/2010/main" val="3342588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00200" y="533400"/>
            <a:ext cx="5778500" cy="5359400"/>
          </a:xfrm>
          <a:prstGeom prst="rect">
            <a:avLst/>
          </a:prstGeom>
        </p:spPr>
      </p:pic>
    </p:spTree>
    <p:extLst>
      <p:ext uri="{BB962C8B-B14F-4D97-AF65-F5344CB8AC3E}">
        <p14:creationId xmlns:p14="http://schemas.microsoft.com/office/powerpoint/2010/main" val="4264044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4906</TotalTime>
  <Words>4446</Words>
  <Application>Microsoft Macintosh PowerPoint</Application>
  <PresentationFormat>On-screen Show (4:3)</PresentationFormat>
  <Paragraphs>701</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 C++ is Fun – Part Seven at Turbine/Warner Bros.!</vt:lpstr>
      <vt:lpstr>Homework #3 Exercises (pick 2)</vt:lpstr>
      <vt:lpstr>PowerPoint Presentation</vt:lpstr>
      <vt:lpstr>PowerPoint Presentation</vt:lpstr>
      <vt:lpstr>PowerPoint Presentation</vt:lpstr>
      <vt:lpstr>PowerPoint Presentation</vt:lpstr>
      <vt:lpstr>PowerPoint Presentation</vt:lpstr>
      <vt:lpstr>Using references vs. pointers</vt:lpstr>
      <vt:lpstr>PowerPoint Presentation</vt:lpstr>
      <vt:lpstr>PowerPoint Presentation</vt:lpstr>
      <vt:lpstr>Arrays are passed as pointers, not by value</vt:lpstr>
      <vt:lpstr>PowerPoint Presentation</vt:lpstr>
      <vt:lpstr>PowerPoint Presentation</vt:lpstr>
      <vt:lpstr>PowerPoint Presentation</vt:lpstr>
      <vt:lpstr>Quite a few topics in AI…</vt:lpstr>
      <vt:lpstr>AI as pathfinding and planning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QuickSort O(n ln(n))</vt:lpstr>
      <vt:lpstr>PowerPoint Presentation</vt:lpstr>
      <vt:lpstr>How to install boost &amp; Ogre</vt:lpstr>
      <vt:lpstr>PowerPoint Presentation</vt:lpstr>
      <vt:lpstr>PowerPoint Presentation</vt:lpstr>
      <vt:lpstr>Simple Tic-Tac-Toe “AI”</vt:lpstr>
      <vt:lpstr>PowerPoint Presentation</vt:lpstr>
      <vt:lpstr>PowerPoint Presentation</vt:lpstr>
      <vt:lpstr>ENDE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 at Turbine/Warner Bros.!</dc:title>
  <dc:creator>Russell Hanson</dc:creator>
  <cp:lastModifiedBy>Mr No</cp:lastModifiedBy>
  <cp:revision>466</cp:revision>
  <cp:lastPrinted>2013-04-11T03:05:57Z</cp:lastPrinted>
  <dcterms:created xsi:type="dcterms:W3CDTF">2013-03-24T23:10:07Z</dcterms:created>
  <dcterms:modified xsi:type="dcterms:W3CDTF">2013-04-17T16:06:29Z</dcterms:modified>
</cp:coreProperties>
</file>